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6" r:id="rId2"/>
    <p:sldId id="369" r:id="rId3"/>
    <p:sldId id="313" r:id="rId4"/>
    <p:sldId id="322" r:id="rId5"/>
    <p:sldId id="371" r:id="rId6"/>
    <p:sldId id="325" r:id="rId7"/>
    <p:sldId id="326" r:id="rId8"/>
    <p:sldId id="316" r:id="rId9"/>
    <p:sldId id="317" r:id="rId10"/>
    <p:sldId id="323" r:id="rId11"/>
    <p:sldId id="314" r:id="rId12"/>
    <p:sldId id="315" r:id="rId13"/>
    <p:sldId id="311"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260" r:id="rId47"/>
    <p:sldId id="261" r:id="rId48"/>
    <p:sldId id="262" r:id="rId49"/>
    <p:sldId id="263" r:id="rId50"/>
    <p:sldId id="370" r:id="rId51"/>
    <p:sldId id="264" r:id="rId52"/>
    <p:sldId id="319" r:id="rId53"/>
    <p:sldId id="257" r:id="rId54"/>
    <p:sldId id="258" r:id="rId55"/>
    <p:sldId id="320" r:id="rId56"/>
    <p:sldId id="266" r:id="rId57"/>
    <p:sldId id="259" r:id="rId58"/>
    <p:sldId id="321" r:id="rId59"/>
    <p:sldId id="265" r:id="rId60"/>
    <p:sldId id="334" r:id="rId61"/>
    <p:sldId id="335" r:id="rId62"/>
    <p:sldId id="336" r:id="rId63"/>
    <p:sldId id="374" r:id="rId64"/>
    <p:sldId id="375" r:id="rId65"/>
    <p:sldId id="357" r:id="rId66"/>
    <p:sldId id="355" r:id="rId67"/>
    <p:sldId id="356" r:id="rId68"/>
    <p:sldId id="331" r:id="rId69"/>
    <p:sldId id="328" r:id="rId70"/>
    <p:sldId id="332" r:id="rId71"/>
    <p:sldId id="333" r:id="rId72"/>
    <p:sldId id="345" r:id="rId73"/>
    <p:sldId id="372" r:id="rId74"/>
    <p:sldId id="359" r:id="rId75"/>
    <p:sldId id="337" r:id="rId76"/>
    <p:sldId id="338" r:id="rId77"/>
    <p:sldId id="339" r:id="rId78"/>
    <p:sldId id="340" r:id="rId79"/>
    <p:sldId id="341" r:id="rId80"/>
    <p:sldId id="342" r:id="rId81"/>
    <p:sldId id="343" r:id="rId82"/>
    <p:sldId id="344" r:id="rId83"/>
    <p:sldId id="368" r:id="rId84"/>
    <p:sldId id="376" r:id="rId8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466" autoAdjust="0"/>
  </p:normalViewPr>
  <p:slideViewPr>
    <p:cSldViewPr>
      <p:cViewPr>
        <p:scale>
          <a:sx n="76" d="100"/>
          <a:sy n="76" d="100"/>
        </p:scale>
        <p:origin x="-1170" y="-72"/>
      </p:cViewPr>
      <p:guideLst>
        <p:guide orient="horz" pos="2160"/>
        <p:guide pos="2880"/>
      </p:guideLst>
    </p:cSldViewPr>
  </p:slideViewPr>
  <p:notesTextViewPr>
    <p:cViewPr>
      <p:scale>
        <a:sx n="100" d="100"/>
        <a:sy n="100" d="100"/>
      </p:scale>
      <p:origin x="0" y="0"/>
    </p:cViewPr>
  </p:notesTextViewPr>
  <p:sorterViewPr>
    <p:cViewPr>
      <p:scale>
        <a:sx n="95" d="100"/>
        <a:sy n="95" d="100"/>
      </p:scale>
      <p:origin x="0" y="134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NIDAD%20AUTORREGULACI&#211;N\grafico%20institucional.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CREDITACI&#211;N%20DE%20PREGRADO\Acreditaci&#243;n%20de%20Pregrado%202014\CUENTA%20RECTOR\acres%20institucionales%20todas%20las%20U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UNIDAD%20AUTORREGULACI&#211;N\grafico%20institucio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1400" b="1" i="0" u="none" strike="noStrike" baseline="0">
                <a:solidFill>
                  <a:srgbClr val="000000"/>
                </a:solidFill>
                <a:latin typeface="Calibri"/>
                <a:ea typeface="Calibri"/>
                <a:cs typeface="Calibri"/>
              </a:defRPr>
            </a:pPr>
            <a:r>
              <a:rPr lang="es-CL" sz="1400" b="1" i="0" u="none" strike="noStrike" baseline="0"/>
              <a:t>Gráfico Nº1: Avance de Años de Acreditación de la Universidad de Playa Ancha</a:t>
            </a:r>
            <a:endParaRPr lang="es-CL" sz="1400"/>
          </a:p>
        </c:rich>
      </c:tx>
      <c:layout/>
      <c:overlay val="0"/>
    </c:title>
    <c:autoTitleDeleted val="0"/>
    <c:plotArea>
      <c:layout/>
      <c:barChart>
        <c:barDir val="col"/>
        <c:grouping val="clustered"/>
        <c:varyColors val="0"/>
        <c:ser>
          <c:idx val="0"/>
          <c:order val="0"/>
          <c:tx>
            <c:strRef>
              <c:f>Hoja4!$C$2</c:f>
              <c:strCache>
                <c:ptCount val="1"/>
                <c:pt idx="0">
                  <c:v>Años de Acreditación</c:v>
                </c:pt>
              </c:strCache>
            </c:strRef>
          </c:tx>
          <c:invertIfNegative val="0"/>
          <c:dLbls>
            <c:txPr>
              <a:bodyPr/>
              <a:lstStyle/>
              <a:p>
                <a:pPr>
                  <a:defRPr sz="1000" b="0" i="0" u="none" strike="noStrike" baseline="0">
                    <a:solidFill>
                      <a:srgbClr val="000000"/>
                    </a:solidFill>
                    <a:latin typeface="Calibri"/>
                    <a:ea typeface="Calibri"/>
                    <a:cs typeface="Calibri"/>
                  </a:defRPr>
                </a:pPr>
                <a:endParaRPr lang="es-CL"/>
              </a:p>
            </c:txPr>
            <c:showLegendKey val="0"/>
            <c:showVal val="1"/>
            <c:showCatName val="0"/>
            <c:showSerName val="0"/>
            <c:showPercent val="0"/>
            <c:showBubbleSize val="0"/>
            <c:showLeaderLines val="0"/>
          </c:dLbls>
          <c:cat>
            <c:strRef>
              <c:f>Hoja4!$B$3:$B$6</c:f>
              <c:strCache>
                <c:ptCount val="4"/>
                <c:pt idx="0">
                  <c:v>1º Periodo 2006</c:v>
                </c:pt>
                <c:pt idx="1">
                  <c:v>2º Periodo 2007</c:v>
                </c:pt>
                <c:pt idx="2">
                  <c:v>3º Periodo 2008</c:v>
                </c:pt>
                <c:pt idx="3">
                  <c:v>4º Periodo 2012-2014</c:v>
                </c:pt>
              </c:strCache>
            </c:strRef>
          </c:cat>
          <c:val>
            <c:numRef>
              <c:f>Hoja4!$C$3:$C$6</c:f>
              <c:numCache>
                <c:formatCode>General</c:formatCode>
                <c:ptCount val="4"/>
                <c:pt idx="0">
                  <c:v>0</c:v>
                </c:pt>
                <c:pt idx="1">
                  <c:v>2</c:v>
                </c:pt>
                <c:pt idx="2">
                  <c:v>3</c:v>
                </c:pt>
                <c:pt idx="3">
                  <c:v>4</c:v>
                </c:pt>
              </c:numCache>
            </c:numRef>
          </c:val>
        </c:ser>
        <c:dLbls>
          <c:showLegendKey val="0"/>
          <c:showVal val="0"/>
          <c:showCatName val="0"/>
          <c:showSerName val="0"/>
          <c:showPercent val="0"/>
          <c:showBubbleSize val="0"/>
        </c:dLbls>
        <c:gapWidth val="150"/>
        <c:axId val="176088960"/>
        <c:axId val="176090496"/>
      </c:barChart>
      <c:catAx>
        <c:axId val="17608896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76090496"/>
        <c:crosses val="autoZero"/>
        <c:auto val="1"/>
        <c:lblAlgn val="ctr"/>
        <c:lblOffset val="100"/>
        <c:noMultiLvlLbl val="0"/>
      </c:catAx>
      <c:valAx>
        <c:axId val="176090496"/>
        <c:scaling>
          <c:orientation val="minMax"/>
          <c:max val="7"/>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Años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76088960"/>
        <c:crosses val="autoZero"/>
        <c:crossBetween val="between"/>
        <c:majorUnit val="1"/>
      </c:valAx>
    </c:plotArea>
    <c:legend>
      <c:legendPos val="b"/>
      <c:layout/>
      <c:overlay val="0"/>
      <c:txPr>
        <a:bodyPr/>
        <a:lstStyle/>
        <a:p>
          <a:pPr>
            <a:defRPr sz="92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s-CL" dirty="0"/>
              <a:t>Gráfico </a:t>
            </a:r>
            <a:r>
              <a:rPr lang="es-CL" dirty="0" smtClean="0"/>
              <a:t>: </a:t>
            </a:r>
            <a:r>
              <a:rPr lang="es-CL" dirty="0"/>
              <a:t>Comparación de Años de acreditación con </a:t>
            </a:r>
            <a:r>
              <a:rPr lang="es-CL" dirty="0" err="1"/>
              <a:t>Ues</a:t>
            </a:r>
            <a:r>
              <a:rPr lang="es-CL" dirty="0"/>
              <a:t> del Sistema</a:t>
            </a:r>
          </a:p>
        </c:rich>
      </c:tx>
      <c:layout/>
      <c:overlay val="1"/>
    </c:title>
    <c:autoTitleDeleted val="0"/>
    <c:plotArea>
      <c:layout>
        <c:manualLayout>
          <c:layoutTarget val="inner"/>
          <c:xMode val="edge"/>
          <c:yMode val="edge"/>
          <c:x val="9.741512799591838E-2"/>
          <c:y val="0.23624793054714413"/>
          <c:w val="0.87710224807088288"/>
          <c:h val="0.55432774749310265"/>
        </c:manualLayout>
      </c:layout>
      <c:barChart>
        <c:barDir val="col"/>
        <c:grouping val="clustered"/>
        <c:varyColors val="0"/>
        <c:ser>
          <c:idx val="0"/>
          <c:order val="0"/>
          <c:invertIfNegative val="0"/>
          <c:dLbls>
            <c:dLbl>
              <c:idx val="0"/>
              <c:layout/>
              <c:tx>
                <c:rich>
                  <a:bodyPr/>
                  <a:lstStyle/>
                  <a:p>
                    <a:r>
                      <a:rPr lang="en-US"/>
                      <a:t>3,59 años</a:t>
                    </a:r>
                  </a:p>
                </c:rich>
              </c:tx>
              <c:dLblPos val="outEnd"/>
              <c:showLegendKey val="0"/>
              <c:showVal val="1"/>
              <c:showCatName val="0"/>
              <c:showSerName val="0"/>
              <c:showPercent val="0"/>
              <c:showBubbleSize val="0"/>
            </c:dLbl>
            <c:dLbl>
              <c:idx val="1"/>
              <c:layout/>
              <c:tx>
                <c:rich>
                  <a:bodyPr/>
                  <a:lstStyle/>
                  <a:p>
                    <a:r>
                      <a:rPr lang="en-US"/>
                      <a:t>4 años</a:t>
                    </a:r>
                  </a:p>
                </c:rich>
              </c:tx>
              <c:dLblPos val="outEnd"/>
              <c:showLegendKey val="0"/>
              <c:showVal val="1"/>
              <c:showCatName val="0"/>
              <c:showSerName val="0"/>
              <c:showPercent val="0"/>
              <c:showBubbleSize val="0"/>
            </c:dLbl>
            <c:txPr>
              <a:bodyPr/>
              <a:lstStyle/>
              <a:p>
                <a:pPr>
                  <a:defRPr sz="1200" b="1">
                    <a:solidFill>
                      <a:schemeClr val="tx2">
                        <a:lumMod val="50000"/>
                      </a:schemeClr>
                    </a:solidFill>
                  </a:defRPr>
                </a:pPr>
                <a:endParaRPr lang="es-CL"/>
              </a:p>
            </c:txPr>
            <c:dLblPos val="outEnd"/>
            <c:showLegendKey val="0"/>
            <c:showVal val="1"/>
            <c:showCatName val="0"/>
            <c:showSerName val="0"/>
            <c:showPercent val="0"/>
            <c:showBubbleSize val="0"/>
            <c:showLeaderLines val="0"/>
          </c:dLbls>
          <c:cat>
            <c:strRef>
              <c:f>'Acreditaciones de universidades'!$G$16:$G$17</c:f>
              <c:strCache>
                <c:ptCount val="2"/>
                <c:pt idx="0">
                  <c:v>Años de acreditación de Ues del Sistema</c:v>
                </c:pt>
                <c:pt idx="1">
                  <c:v>UPLA</c:v>
                </c:pt>
              </c:strCache>
            </c:strRef>
          </c:cat>
          <c:val>
            <c:numRef>
              <c:f>'Acreditaciones de universidades'!$H$16:$H$17</c:f>
              <c:numCache>
                <c:formatCode>General</c:formatCode>
                <c:ptCount val="2"/>
                <c:pt idx="0">
                  <c:v>3.59</c:v>
                </c:pt>
                <c:pt idx="1">
                  <c:v>4</c:v>
                </c:pt>
              </c:numCache>
            </c:numRef>
          </c:val>
        </c:ser>
        <c:dLbls>
          <c:showLegendKey val="0"/>
          <c:showVal val="1"/>
          <c:showCatName val="0"/>
          <c:showSerName val="0"/>
          <c:showPercent val="0"/>
          <c:showBubbleSize val="0"/>
        </c:dLbls>
        <c:gapWidth val="150"/>
        <c:axId val="176595712"/>
        <c:axId val="176598400"/>
      </c:barChart>
      <c:catAx>
        <c:axId val="176595712"/>
        <c:scaling>
          <c:orientation val="minMax"/>
        </c:scaling>
        <c:delete val="0"/>
        <c:axPos val="b"/>
        <c:majorTickMark val="out"/>
        <c:minorTickMark val="none"/>
        <c:tickLblPos val="nextTo"/>
        <c:crossAx val="176598400"/>
        <c:crosses val="autoZero"/>
        <c:auto val="1"/>
        <c:lblAlgn val="ctr"/>
        <c:lblOffset val="100"/>
        <c:noMultiLvlLbl val="0"/>
      </c:catAx>
      <c:valAx>
        <c:axId val="176598400"/>
        <c:scaling>
          <c:orientation val="minMax"/>
          <c:max val="7"/>
          <c:min val="1"/>
        </c:scaling>
        <c:delete val="0"/>
        <c:axPos val="l"/>
        <c:majorGridlines/>
        <c:title>
          <c:tx>
            <c:rich>
              <a:bodyPr rot="-5400000" vert="horz"/>
              <a:lstStyle/>
              <a:p>
                <a:pPr>
                  <a:defRPr/>
                </a:pPr>
                <a:r>
                  <a:rPr lang="es-CL"/>
                  <a:t>Nº de años</a:t>
                </a:r>
              </a:p>
            </c:rich>
          </c:tx>
          <c:layout/>
          <c:overlay val="0"/>
        </c:title>
        <c:numFmt formatCode="General" sourceLinked="1"/>
        <c:majorTickMark val="out"/>
        <c:minorTickMark val="none"/>
        <c:tickLblPos val="nextTo"/>
        <c:crossAx val="17659571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1400" b="1" i="0" u="none" strike="noStrike" baseline="0">
                <a:solidFill>
                  <a:srgbClr val="000000"/>
                </a:solidFill>
                <a:latin typeface="Calibri"/>
                <a:ea typeface="Calibri"/>
                <a:cs typeface="Calibri"/>
              </a:defRPr>
            </a:pPr>
            <a:r>
              <a:rPr lang="es-CL" sz="1400" b="1" i="0" u="none" strike="noStrike" baseline="0"/>
              <a:t>Gráfico Nº1: Avance de Años de Acreditación de la Universidad de Playa Ancha</a:t>
            </a:r>
            <a:endParaRPr lang="es-CL" sz="1400"/>
          </a:p>
        </c:rich>
      </c:tx>
      <c:layout/>
      <c:overlay val="0"/>
    </c:title>
    <c:autoTitleDeleted val="0"/>
    <c:plotArea>
      <c:layout/>
      <c:barChart>
        <c:barDir val="col"/>
        <c:grouping val="clustered"/>
        <c:varyColors val="0"/>
        <c:ser>
          <c:idx val="0"/>
          <c:order val="0"/>
          <c:tx>
            <c:strRef>
              <c:f>Hoja4!$C$2</c:f>
              <c:strCache>
                <c:ptCount val="1"/>
                <c:pt idx="0">
                  <c:v>Años de Acreditación</c:v>
                </c:pt>
              </c:strCache>
            </c:strRef>
          </c:tx>
          <c:invertIfNegative val="0"/>
          <c:dLbls>
            <c:txPr>
              <a:bodyPr/>
              <a:lstStyle/>
              <a:p>
                <a:pPr>
                  <a:defRPr sz="1000" b="0" i="0" u="none" strike="noStrike" baseline="0">
                    <a:solidFill>
                      <a:srgbClr val="000000"/>
                    </a:solidFill>
                    <a:latin typeface="Calibri"/>
                    <a:ea typeface="Calibri"/>
                    <a:cs typeface="Calibri"/>
                  </a:defRPr>
                </a:pPr>
                <a:endParaRPr lang="es-CL"/>
              </a:p>
            </c:txPr>
            <c:showLegendKey val="0"/>
            <c:showVal val="1"/>
            <c:showCatName val="0"/>
            <c:showSerName val="0"/>
            <c:showPercent val="0"/>
            <c:showBubbleSize val="0"/>
            <c:showLeaderLines val="0"/>
          </c:dLbls>
          <c:cat>
            <c:strRef>
              <c:f>Hoja4!$B$3:$B$6</c:f>
              <c:strCache>
                <c:ptCount val="4"/>
                <c:pt idx="0">
                  <c:v>1º Periodo 2006</c:v>
                </c:pt>
                <c:pt idx="1">
                  <c:v>2º Periodo 2007</c:v>
                </c:pt>
                <c:pt idx="2">
                  <c:v>3º Periodo 2008</c:v>
                </c:pt>
                <c:pt idx="3">
                  <c:v>4º Periodo 2012-2014</c:v>
                </c:pt>
              </c:strCache>
            </c:strRef>
          </c:cat>
          <c:val>
            <c:numRef>
              <c:f>Hoja4!$C$3:$C$6</c:f>
              <c:numCache>
                <c:formatCode>General</c:formatCode>
                <c:ptCount val="4"/>
                <c:pt idx="0">
                  <c:v>0</c:v>
                </c:pt>
                <c:pt idx="1">
                  <c:v>2</c:v>
                </c:pt>
                <c:pt idx="2">
                  <c:v>3</c:v>
                </c:pt>
                <c:pt idx="3">
                  <c:v>4</c:v>
                </c:pt>
              </c:numCache>
            </c:numRef>
          </c:val>
        </c:ser>
        <c:dLbls>
          <c:showLegendKey val="0"/>
          <c:showVal val="0"/>
          <c:showCatName val="0"/>
          <c:showSerName val="0"/>
          <c:showPercent val="0"/>
          <c:showBubbleSize val="0"/>
        </c:dLbls>
        <c:gapWidth val="150"/>
        <c:axId val="177239168"/>
        <c:axId val="177240704"/>
      </c:barChart>
      <c:catAx>
        <c:axId val="17723916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77240704"/>
        <c:crosses val="autoZero"/>
        <c:auto val="1"/>
        <c:lblAlgn val="ctr"/>
        <c:lblOffset val="100"/>
        <c:noMultiLvlLbl val="0"/>
      </c:catAx>
      <c:valAx>
        <c:axId val="177240704"/>
        <c:scaling>
          <c:orientation val="minMax"/>
          <c:max val="7"/>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Años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77239168"/>
        <c:crosses val="autoZero"/>
        <c:crossBetween val="between"/>
        <c:majorUnit val="1"/>
      </c:valAx>
    </c:plotArea>
    <c:legend>
      <c:legendPos val="b"/>
      <c:layout/>
      <c:overlay val="0"/>
      <c:txPr>
        <a:bodyPr/>
        <a:lstStyle/>
        <a:p>
          <a:pPr>
            <a:defRPr sz="92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0.05871</cdr:x>
      <cdr:y>0.92</cdr:y>
    </cdr:from>
    <cdr:to>
      <cdr:x>0.37522</cdr:x>
      <cdr:y>0.98857</cdr:y>
    </cdr:to>
    <cdr:sp macro="" textlink="">
      <cdr:nvSpPr>
        <cdr:cNvPr id="2" name="1 CuadroTexto"/>
        <cdr:cNvSpPr txBox="1"/>
      </cdr:nvSpPr>
      <cdr:spPr>
        <a:xfrm xmlns:a="http://schemas.openxmlformats.org/drawingml/2006/main">
          <a:off x="320440" y="3163443"/>
          <a:ext cx="1727436" cy="235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700"/>
            <a:t>Fuente:DIRGECAL 2014</a:t>
          </a:r>
        </a:p>
      </cdr:txBody>
    </cdr:sp>
  </cdr:relSizeAnchor>
</c:userShapes>
</file>

<file path=ppt/drawings/drawing2.xml><?xml version="1.0" encoding="utf-8"?>
<c:userShapes xmlns:c="http://schemas.openxmlformats.org/drawingml/2006/chart">
  <cdr:relSizeAnchor xmlns:cdr="http://schemas.openxmlformats.org/drawingml/2006/chartDrawing">
    <cdr:from>
      <cdr:x>0.07722</cdr:x>
      <cdr:y>0.88319</cdr:y>
    </cdr:from>
    <cdr:to>
      <cdr:x>0.37452</cdr:x>
      <cdr:y>0.95157</cdr:y>
    </cdr:to>
    <cdr:sp macro="" textlink="">
      <cdr:nvSpPr>
        <cdr:cNvPr id="2" name="1 CuadroTexto"/>
        <cdr:cNvSpPr txBox="1"/>
      </cdr:nvSpPr>
      <cdr:spPr>
        <a:xfrm xmlns:a="http://schemas.openxmlformats.org/drawingml/2006/main">
          <a:off x="423335" y="3280833"/>
          <a:ext cx="1629833"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900"/>
            <a:t>Fuente: CNA Chile 2014</a:t>
          </a:r>
        </a:p>
      </cdr:txBody>
    </cdr:sp>
  </cdr:relSizeAnchor>
</c:userShapes>
</file>

<file path=ppt/drawings/drawing3.xml><?xml version="1.0" encoding="utf-8"?>
<c:userShapes xmlns:c="http://schemas.openxmlformats.org/drawingml/2006/chart">
  <cdr:relSizeAnchor xmlns:cdr="http://schemas.openxmlformats.org/drawingml/2006/chartDrawing">
    <cdr:from>
      <cdr:x>0.05871</cdr:x>
      <cdr:y>0.92</cdr:y>
    </cdr:from>
    <cdr:to>
      <cdr:x>0.37522</cdr:x>
      <cdr:y>0.98857</cdr:y>
    </cdr:to>
    <cdr:sp macro="" textlink="">
      <cdr:nvSpPr>
        <cdr:cNvPr id="2" name="1 CuadroTexto"/>
        <cdr:cNvSpPr txBox="1"/>
      </cdr:nvSpPr>
      <cdr:spPr>
        <a:xfrm xmlns:a="http://schemas.openxmlformats.org/drawingml/2006/main">
          <a:off x="320440" y="3163443"/>
          <a:ext cx="1727436" cy="235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700"/>
            <a:t>Fuente:DIRGECAL 2014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62E2F7-2634-4035-99F1-77CDB25EE807}" type="datetimeFigureOut">
              <a:rPr lang="es-CL" smtClean="0"/>
              <a:pPr/>
              <a:t>03-05-2015</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2FFA4E-81E6-427E-8EFF-E24FA9570326}" type="slidenum">
              <a:rPr lang="es-CL" smtClean="0"/>
              <a:pPr/>
              <a:t>‹Nº›</a:t>
            </a:fld>
            <a:endParaRPr lang="es-CL"/>
          </a:p>
        </p:txBody>
      </p:sp>
    </p:spTree>
    <p:extLst>
      <p:ext uri="{BB962C8B-B14F-4D97-AF65-F5344CB8AC3E}">
        <p14:creationId xmlns:p14="http://schemas.microsoft.com/office/powerpoint/2010/main" val="220065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C5032-45AE-4CC9-85B5-4F2A26E5278F}" type="datetimeFigureOut">
              <a:rPr lang="es-CL" smtClean="0"/>
              <a:t>03-05-2015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34713-360D-4D5E-9398-9343F0A4BCBC}" type="slidenum">
              <a:rPr lang="es-CL" smtClean="0"/>
              <a:t>‹Nº›</a:t>
            </a:fld>
            <a:endParaRPr lang="es-CL"/>
          </a:p>
        </p:txBody>
      </p:sp>
    </p:spTree>
    <p:extLst>
      <p:ext uri="{BB962C8B-B14F-4D97-AF65-F5344CB8AC3E}">
        <p14:creationId xmlns:p14="http://schemas.microsoft.com/office/powerpoint/2010/main" val="312033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8721A2D-C196-48D8-A433-D0C5F2281F6D}" type="slidenum">
              <a:rPr lang="es-ES" smtClean="0"/>
              <a:pPr/>
              <a:t>63</a:t>
            </a:fld>
            <a:endParaRPr lang="es-ES"/>
          </a:p>
        </p:txBody>
      </p:sp>
    </p:spTree>
    <p:extLst>
      <p:ext uri="{BB962C8B-B14F-4D97-AF65-F5344CB8AC3E}">
        <p14:creationId xmlns:p14="http://schemas.microsoft.com/office/powerpoint/2010/main" val="8000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8721A2D-C196-48D8-A433-D0C5F2281F6D}" type="slidenum">
              <a:rPr lang="es-ES" smtClean="0"/>
              <a:pPr/>
              <a:t>64</a:t>
            </a:fld>
            <a:endParaRPr lang="es-ES"/>
          </a:p>
        </p:txBody>
      </p:sp>
    </p:spTree>
    <p:extLst>
      <p:ext uri="{BB962C8B-B14F-4D97-AF65-F5344CB8AC3E}">
        <p14:creationId xmlns:p14="http://schemas.microsoft.com/office/powerpoint/2010/main" val="80004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8721A2D-C196-48D8-A433-D0C5F2281F6D}" type="slidenum">
              <a:rPr lang="es-ES" smtClean="0"/>
              <a:pPr/>
              <a:t>84</a:t>
            </a:fld>
            <a:endParaRPr lang="es-ES"/>
          </a:p>
        </p:txBody>
      </p:sp>
    </p:spTree>
    <p:extLst>
      <p:ext uri="{BB962C8B-B14F-4D97-AF65-F5344CB8AC3E}">
        <p14:creationId xmlns:p14="http://schemas.microsoft.com/office/powerpoint/2010/main" val="279310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4EDDF5-181F-467A-B585-361F689B07AF}" type="datetimeFigureOut">
              <a:rPr lang="es-CL" smtClean="0"/>
              <a:pPr/>
              <a:t>03-05-2015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422ED68-C524-4493-9CD5-ADEB0363B301}"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EDDF5-181F-467A-B585-361F689B07AF}" type="datetimeFigureOut">
              <a:rPr lang="es-CL" smtClean="0"/>
              <a:pPr/>
              <a:t>03-05-2015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2ED68-C524-4493-9CD5-ADEB0363B301}"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nachile.cl/noticias/Paginas/REGLAMENTOS.aspx" TargetMode="External"/><Relationship Id="rId7" Type="http://schemas.openxmlformats.org/officeDocument/2006/relationships/hyperlink" Target="https://www.cnachile.cl/noticias/Paginas/cuenta%20publica%202013.aspx" TargetMode="External"/><Relationship Id="rId2" Type="http://schemas.openxmlformats.org/officeDocument/2006/relationships/hyperlink" Target="https://www.cnachile.cl/noticias/Paginas/Concluye-consulta.aspx" TargetMode="External"/><Relationship Id="rId1" Type="http://schemas.openxmlformats.org/officeDocument/2006/relationships/slideLayout" Target="../slideLayouts/slideLayout2.xml"/><Relationship Id="rId6" Type="http://schemas.openxmlformats.org/officeDocument/2006/relationships/hyperlink" Target="https://www.cnachile.cl/noticias/Paginas/acreditaciones-recientes.aspx" TargetMode="External"/><Relationship Id="rId5" Type="http://schemas.openxmlformats.org/officeDocument/2006/relationships/hyperlink" Target="https://www.cnachile.cl/noticias/Paginas/Resultados.aspx" TargetMode="External"/><Relationship Id="rId4" Type="http://schemas.openxmlformats.org/officeDocument/2006/relationships/hyperlink" Target="https://www.cnachile.cl/noticias/Paginas/CONVOCATORIA--P%C3%9ABLICA-.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Diefrentes%20estados%20de%20la%20calidad%20(1).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uchile.cl/portal/presentacion/vicerrectoria-de-asuntos-economicos-y-gestion-institucional/unidades-vaegi/83605/unidad-central-del-sistema-de-gestion-de-calidad-otec" TargetMode="External"/><Relationship Id="rId7" Type="http://schemas.openxmlformats.org/officeDocument/2006/relationships/hyperlink" Target="http://postgrados.uandes.cl/postgrado/magister-en-gestion-educacional-de-calidad/" TargetMode="External"/><Relationship Id="rId2" Type="http://schemas.openxmlformats.org/officeDocument/2006/relationships/hyperlink" Target="http://www.udec.cl/pexterno/node/146" TargetMode="External"/><Relationship Id="rId1" Type="http://schemas.openxmlformats.org/officeDocument/2006/relationships/slideLayout" Target="../slideLayouts/slideLayout2.xml"/><Relationship Id="rId6" Type="http://schemas.openxmlformats.org/officeDocument/2006/relationships/hyperlink" Target="http://www.upla.cl/calidad/" TargetMode="External"/><Relationship Id="rId5" Type="http://schemas.openxmlformats.org/officeDocument/2006/relationships/hyperlink" Target="http://www.educacioncontinua.uc.cl/16252-ficha-diplomado-en-gestion-de-la-calidad-y-excelencia-organizacional" TargetMode="External"/><Relationship Id="rId4" Type="http://schemas.openxmlformats.org/officeDocument/2006/relationships/hyperlink" Target="http://www.postgradounab.cl/programa/diplomado-en-gestion-de-calidad-acreditac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ned.cl/public/secciones/seccionrevistacalidad/revista_calidad_leer_revista.aspx?idPublicacion=5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www.cned.cl/public/Secciones/transicion/LEGE_texto_refundido.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00809"/>
            <a:ext cx="7772400" cy="1440160"/>
          </a:xfrm>
        </p:spPr>
        <p:txBody>
          <a:bodyPr>
            <a:normAutofit fontScale="90000"/>
          </a:bodyPr>
          <a:lstStyle/>
          <a:p>
            <a:r>
              <a:rPr lang="es-CL" dirty="0"/>
              <a:t> </a:t>
            </a:r>
            <a:r>
              <a:rPr lang="es-CL" dirty="0" smtClean="0"/>
              <a:t/>
            </a:r>
            <a:br>
              <a:rPr lang="es-CL" dirty="0" smtClean="0"/>
            </a:br>
            <a:r>
              <a:rPr lang="es-CL" sz="2700" dirty="0" smtClean="0"/>
              <a:t>Segundo </a:t>
            </a:r>
            <a:r>
              <a:rPr lang="es-CL" sz="2700" dirty="0"/>
              <a:t>Encuentro Regional del Núcleo Disciplinario Evaluación Institucional, Planeamiento Estratégico y Gestión Universitaria de </a:t>
            </a:r>
            <a:r>
              <a:rPr lang="es-CL" sz="2700" dirty="0" smtClean="0"/>
              <a:t>AUGM</a:t>
            </a:r>
            <a:br>
              <a:rPr lang="es-CL" sz="2700" dirty="0" smtClean="0"/>
            </a:br>
            <a:r>
              <a:rPr lang="es-CL" sz="2000" dirty="0" smtClean="0"/>
              <a:t> </a:t>
            </a:r>
            <a:br>
              <a:rPr lang="es-CL" sz="2000" dirty="0" smtClean="0"/>
            </a:br>
            <a:r>
              <a:rPr lang="es-CL" dirty="0"/>
              <a:t/>
            </a:r>
            <a:br>
              <a:rPr lang="es-CL" dirty="0"/>
            </a:br>
            <a:endParaRPr lang="es-CL" sz="1200" dirty="0"/>
          </a:p>
        </p:txBody>
      </p:sp>
      <p:sp>
        <p:nvSpPr>
          <p:cNvPr id="3" name="2 Subtítulo"/>
          <p:cNvSpPr>
            <a:spLocks noGrp="1"/>
          </p:cNvSpPr>
          <p:nvPr>
            <p:ph type="subTitle" idx="1"/>
          </p:nvPr>
        </p:nvSpPr>
        <p:spPr/>
        <p:txBody>
          <a:bodyPr>
            <a:normAutofit fontScale="32500" lnSpcReduction="20000"/>
          </a:bodyPr>
          <a:lstStyle/>
          <a:p>
            <a:r>
              <a:rPr lang="es-CL" sz="6000" b="1" dirty="0" smtClean="0"/>
              <a:t>Experiencias en la Gestión de Calidad Universitaria y los nuevos énfasis en acreditación.</a:t>
            </a:r>
          </a:p>
          <a:p>
            <a:endParaRPr lang="es-CL" dirty="0"/>
          </a:p>
          <a:p>
            <a:r>
              <a:rPr lang="es-CL" dirty="0"/>
              <a:t> </a:t>
            </a:r>
            <a:r>
              <a:rPr lang="es-CL" b="1" dirty="0"/>
              <a:t>Exposición: </a:t>
            </a:r>
          </a:p>
          <a:p>
            <a:r>
              <a:rPr lang="es-CL" sz="4300" b="1" dirty="0">
                <a:solidFill>
                  <a:schemeClr val="tx2"/>
                </a:solidFill>
              </a:rPr>
              <a:t>“Gestión de Calidad, experiencia en Chile”. </a:t>
            </a:r>
            <a:endParaRPr lang="es-CL" sz="4300" b="1" dirty="0" smtClean="0">
              <a:solidFill>
                <a:schemeClr val="tx2"/>
              </a:solidFill>
            </a:endParaRPr>
          </a:p>
          <a:p>
            <a:r>
              <a:rPr lang="es-CL" sz="4300" b="1" dirty="0" smtClean="0">
                <a:solidFill>
                  <a:schemeClr val="tx2"/>
                </a:solidFill>
              </a:rPr>
              <a:t>Dra</a:t>
            </a:r>
            <a:r>
              <a:rPr lang="es-CL" sz="4300" b="1" dirty="0">
                <a:solidFill>
                  <a:schemeClr val="tx2"/>
                </a:solidFill>
              </a:rPr>
              <a:t>. Teresa Bruna Valiente (Universidad de Playa Ancha, Chile). 	</a:t>
            </a:r>
          </a:p>
          <a:p>
            <a:endParaRPr lang="es-CL" sz="4300" dirty="0"/>
          </a:p>
        </p:txBody>
      </p:sp>
      <p:pic>
        <p:nvPicPr>
          <p:cNvPr id="1026" name="Picture 2"/>
          <p:cNvPicPr>
            <a:picLocks noChangeAspect="1" noChangeArrowheads="1"/>
          </p:cNvPicPr>
          <p:nvPr/>
        </p:nvPicPr>
        <p:blipFill>
          <a:blip r:embed="rId2" cstate="print"/>
          <a:srcRect/>
          <a:stretch>
            <a:fillRect/>
          </a:stretch>
        </p:blipFill>
        <p:spPr bwMode="auto">
          <a:xfrm>
            <a:off x="611560" y="188640"/>
            <a:ext cx="1219200" cy="12668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80112" y="476672"/>
            <a:ext cx="28575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Estadísticas del Sistema de </a:t>
            </a:r>
            <a:r>
              <a:rPr lang="es-CL" dirty="0"/>
              <a:t>Educación Superior (INDICES)</a:t>
            </a:r>
            <a:br>
              <a:rPr lang="es-CL" dirty="0"/>
            </a:br>
            <a:r>
              <a:rPr lang="es-CL" sz="1600" dirty="0"/>
              <a:t>http://www.cned.cl/public/secciones/SeccionIndicesEstadisticas/indices_estadisticas_sistema.aspx</a:t>
            </a:r>
          </a:p>
        </p:txBody>
      </p:sp>
      <p:sp>
        <p:nvSpPr>
          <p:cNvPr id="3" name="2 Marcador de contenido"/>
          <p:cNvSpPr>
            <a:spLocks noGrp="1"/>
          </p:cNvSpPr>
          <p:nvPr>
            <p:ph idx="1"/>
          </p:nvPr>
        </p:nvSpPr>
        <p:spPr/>
        <p:txBody>
          <a:bodyPr>
            <a:normAutofit fontScale="40000" lnSpcReduction="20000"/>
          </a:bodyPr>
          <a:lstStyle/>
          <a:p>
            <a:r>
              <a:rPr lang="es-CL" b="1" cap="all" dirty="0" smtClean="0"/>
              <a:t>INDICES</a:t>
            </a:r>
          </a:p>
          <a:p>
            <a:r>
              <a:rPr lang="es-CL" b="1" cap="all" dirty="0" smtClean="0"/>
              <a:t>PREGRADO</a:t>
            </a:r>
          </a:p>
          <a:p>
            <a:r>
              <a:rPr lang="es-CL" b="1" dirty="0" smtClean="0">
                <a:solidFill>
                  <a:srgbClr val="0000FF"/>
                </a:solidFill>
              </a:rPr>
              <a:t>Dentro de los objetivos estratégicos del Consejo Nacional de Educación se ha definido promover la transparencia del sistema educacional a través de la difusión, análisis y generación de nuevos conocimientos en el campo de la educación escolar y superior, y de la adecuada provisión de información para los distintos actores del sistema.</a:t>
            </a:r>
          </a:p>
          <a:p>
            <a:r>
              <a:rPr lang="es-CL" dirty="0" smtClean="0"/>
              <a:t>En este sentido, INDICES contribuye a la provisión de información del Sistema de Educación Superior, mediante la actualización permanente de bases de datos y estadísticas sobre la oferta de programas de educación superior en todos sus niveles y dimensiones, así como de distintas variables y antecedentes sobre las instituciones que las ofrecen.</a:t>
            </a:r>
          </a:p>
          <a:p>
            <a:r>
              <a:rPr lang="es-CL" b="1" dirty="0" smtClean="0">
                <a:solidFill>
                  <a:srgbClr val="0000FF"/>
                </a:solidFill>
              </a:rPr>
              <a:t>INDICES ha permitido mejorar el acceso y comprensión de la información disponible tanto para la toma de decisiones por parte de los postulantes a la educación superior y como para su uso en estudios y análisis por parte de las instituciones de educación superior, organismos públicos, la comunidad académica y de investigación, y los medios de comunicación.</a:t>
            </a:r>
          </a:p>
          <a:p>
            <a:r>
              <a:rPr lang="es-CL" b="1" cap="all" dirty="0" smtClean="0"/>
              <a:t>ESTADÍSTICAS PREGRADO</a:t>
            </a:r>
          </a:p>
          <a:p>
            <a:r>
              <a:rPr lang="es-CL" dirty="0" smtClean="0"/>
              <a:t>Esta sección presenta las principales estadísticas actualizada sobre la educación superior chilena, a partir de los datos reportados voluntariamente por las Universidades, Institutos Profesionales, Centros de Formación Técnica y las instituciones de educación superior dependientes de las Fuerzas Armadas y de Orden y Seguridad, a través de nuestro sistema de captura de datos. Es importante considerar que el CNED no realiza rankings comparativos de instituciones o programas ofrecidos por ellas.</a:t>
            </a:r>
          </a:p>
          <a:p>
            <a:r>
              <a:rPr lang="es-CL" dirty="0" smtClean="0"/>
              <a:t>Los datos están actualizados al 26 de junio de 2014. Asimismo, se mantienen los datos históricos recopilados en los procesos de captura desde el año 2005.</a:t>
            </a:r>
          </a:p>
          <a:p>
            <a:endParaRPr lang="es-CL" dirty="0"/>
          </a:p>
        </p:txBody>
      </p:sp>
    </p:spTree>
    <p:extLst>
      <p:ext uri="{BB962C8B-B14F-4D97-AF65-F5344CB8AC3E}">
        <p14:creationId xmlns:p14="http://schemas.microsoft.com/office/powerpoint/2010/main" val="135487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pPr marL="342900" indent="-342900" algn="l">
              <a:buFont typeface="Arial" pitchFamily="34" charset="0"/>
              <a:buChar char="•"/>
            </a:pP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t>
            </a:r>
            <a:br>
              <a:rPr lang="es-CL" sz="1600" dirty="0" smtClean="0"/>
            </a:br>
            <a:r>
              <a:rPr lang="es-CL" sz="1600" dirty="0" smtClean="0"/>
              <a:t> </a:t>
            </a:r>
            <a:br>
              <a:rPr lang="es-CL" sz="1600" dirty="0" smtClean="0"/>
            </a:br>
            <a:r>
              <a:rPr lang="es-CL" sz="1600" dirty="0" smtClean="0"/>
              <a:t>​</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2200" b="1" dirty="0" smtClean="0">
                <a:solidFill>
                  <a:srgbClr val="0000FF"/>
                </a:solidFill>
              </a:rPr>
              <a:t>MISION Y VISIÓN DE CNA- CHILE</a:t>
            </a:r>
            <a:r>
              <a:rPr lang="es-CL" sz="1600" dirty="0" smtClean="0"/>
              <a:t/>
            </a:r>
            <a:br>
              <a:rPr lang="es-CL" sz="1600" dirty="0" smtClean="0"/>
            </a:br>
            <a:r>
              <a:rPr lang="es-CL" sz="1600" dirty="0"/>
              <a:t/>
            </a:r>
            <a:br>
              <a:rPr lang="es-CL" sz="1600" dirty="0"/>
            </a:br>
            <a:r>
              <a:rPr lang="es-CL" sz="1600" dirty="0" smtClean="0"/>
              <a:t/>
            </a:r>
            <a:br>
              <a:rPr lang="es-CL" sz="1600" dirty="0" smtClean="0"/>
            </a:br>
            <a:r>
              <a:rPr lang="es-CL" sz="1600" b="1" dirty="0"/>
              <a:t/>
            </a:r>
            <a:br>
              <a:rPr lang="es-CL" sz="1600" b="1" dirty="0"/>
            </a:br>
            <a:r>
              <a:rPr lang="es-CL" sz="1600" b="1" dirty="0" smtClean="0"/>
              <a:t>Corresponde a la Comisión Nacional de Acreditación verificar y promover la calidad de la educación superior mediante:</a:t>
            </a:r>
            <a:br>
              <a:rPr lang="es-CL" sz="1600" b="1" dirty="0" smtClean="0"/>
            </a:br>
            <a:r>
              <a:rPr lang="es-CL" sz="1600" dirty="0" smtClean="0">
                <a:solidFill>
                  <a:srgbClr val="0000FF"/>
                </a:solidFill>
              </a:rPr>
              <a:t>La acreditación institucional de las universidades, institutos profesionales y centros de formación técnica autónomos.</a:t>
            </a:r>
            <a:br>
              <a:rPr lang="es-CL" sz="1600" dirty="0" smtClean="0">
                <a:solidFill>
                  <a:srgbClr val="0000FF"/>
                </a:solidFill>
              </a:rPr>
            </a:br>
            <a:r>
              <a:rPr lang="es-CL" sz="1600" dirty="0" smtClean="0">
                <a:solidFill>
                  <a:srgbClr val="0000FF"/>
                </a:solidFill>
              </a:rPr>
              <a:t>El pronunciamiento acerca de las solicitudes de autorización que le presenten las agencias encargadas de la    acreditación de carreras y programas de pregrado, programas de magíster y programas de especialidad en el área de la  salud, y súper vigilar su funcionamiento.</a:t>
            </a:r>
            <a:br>
              <a:rPr lang="es-CL" sz="1600" dirty="0" smtClean="0">
                <a:solidFill>
                  <a:srgbClr val="0000FF"/>
                </a:solidFill>
              </a:rPr>
            </a:br>
            <a:r>
              <a:rPr lang="es-CL" sz="1600" dirty="0" smtClean="0">
                <a:solidFill>
                  <a:srgbClr val="0000FF"/>
                </a:solidFill>
              </a:rPr>
              <a:t>El pronunciamiento sobre la acreditación de los programas de postgrado de las universidades autónomas, en el caso previsto en el artículo 46 de la Ley 20.129.</a:t>
            </a:r>
            <a:br>
              <a:rPr lang="es-CL" sz="1600" dirty="0" smtClean="0">
                <a:solidFill>
                  <a:srgbClr val="0000FF"/>
                </a:solidFill>
              </a:rPr>
            </a:br>
            <a:r>
              <a:rPr lang="es-CL" sz="1600" dirty="0" smtClean="0">
                <a:solidFill>
                  <a:srgbClr val="0000FF"/>
                </a:solidFill>
              </a:rPr>
              <a:t>​El pronunciamiento sobre la acreditación de los programas de pregrado de las instituciones autónomas, en el caso previsto en el artículo 31 de la Ley 20.129.</a:t>
            </a:r>
            <a:br>
              <a:rPr lang="es-CL" sz="1600" dirty="0" smtClean="0">
                <a:solidFill>
                  <a:srgbClr val="0000FF"/>
                </a:solidFill>
              </a:rPr>
            </a:br>
            <a:r>
              <a:rPr lang="es-CL" sz="1600" dirty="0" smtClean="0">
                <a:solidFill>
                  <a:srgbClr val="0000FF"/>
                </a:solidFill>
              </a:rPr>
              <a:t>El mantenimiento de sistemas de información pública que contengan las decisiones relevantes relativas a los procesos de acreditación y autorización a su cargo.</a:t>
            </a:r>
            <a:br>
              <a:rPr lang="es-CL" sz="1600" dirty="0" smtClean="0">
                <a:solidFill>
                  <a:srgbClr val="0000FF"/>
                </a:solidFill>
              </a:rPr>
            </a:br>
            <a:r>
              <a:rPr lang="es-CL" sz="1600" dirty="0" smtClean="0">
                <a:solidFill>
                  <a:srgbClr val="0000FF"/>
                </a:solidFill>
              </a:rPr>
              <a:t>Respuestas a los requerimientos efectuados por el Ministerio de Educación.</a:t>
            </a:r>
            <a:br>
              <a:rPr lang="es-CL" sz="1600" dirty="0" smtClean="0">
                <a:solidFill>
                  <a:srgbClr val="0000FF"/>
                </a:solidFill>
              </a:rPr>
            </a:br>
            <a:r>
              <a:rPr lang="es-CL" sz="1600" dirty="0" smtClean="0">
                <a:solidFill>
                  <a:srgbClr val="0000FF"/>
                </a:solidFill>
              </a:rPr>
              <a:t>El desarrollo de toda otra actividad necesaria para el cumplimiento de sus funciones.</a:t>
            </a:r>
            <a:br>
              <a:rPr lang="es-CL" sz="1600" dirty="0" smtClean="0">
                <a:solidFill>
                  <a:srgbClr val="0000FF"/>
                </a:solidFill>
              </a:rPr>
            </a:br>
            <a:r>
              <a:rPr lang="es-CL" sz="1600" dirty="0" smtClean="0">
                <a:solidFill>
                  <a:srgbClr val="0000FF"/>
                </a:solidFill>
              </a:rPr>
              <a:t>​</a:t>
            </a:r>
            <a:br>
              <a:rPr lang="es-CL" sz="1600" dirty="0" smtClean="0">
                <a:solidFill>
                  <a:srgbClr val="0000FF"/>
                </a:solidFill>
              </a:rPr>
            </a:br>
            <a:r>
              <a:rPr lang="es-CL" sz="1600" dirty="0" smtClean="0">
                <a:solidFill>
                  <a:srgbClr val="0000FF"/>
                </a:solidFill>
              </a:rPr>
              <a:t> </a:t>
            </a:r>
            <a:r>
              <a:rPr lang="es-CL" sz="1600" dirty="0" smtClean="0"/>
              <a:t/>
            </a:r>
            <a:br>
              <a:rPr lang="es-CL" sz="1600" dirty="0" smtClean="0"/>
            </a:br>
            <a:r>
              <a:rPr lang="es-CL" sz="1600" b="1" dirty="0" smtClean="0">
                <a:solidFill>
                  <a:srgbClr val="0000FF"/>
                </a:solidFill>
              </a:rPr>
              <a:t>VISIÓN</a:t>
            </a:r>
            <a:r>
              <a:rPr lang="es-CL" sz="1600" dirty="0" smtClean="0"/>
              <a:t/>
            </a:r>
            <a:br>
              <a:rPr lang="es-CL" sz="1600" dirty="0" smtClean="0"/>
            </a:br>
            <a:r>
              <a:rPr lang="es-CL" sz="1600" dirty="0" smtClean="0"/>
              <a:t>  </a:t>
            </a:r>
            <a:br>
              <a:rPr lang="es-CL" sz="1600" dirty="0" smtClean="0"/>
            </a:br>
            <a:r>
              <a:rPr lang="es-CL" sz="1600" dirty="0" smtClean="0"/>
              <a:t>Trabajamos para </a:t>
            </a:r>
            <a:r>
              <a:rPr lang="es-CL" sz="1600" dirty="0" smtClean="0">
                <a:solidFill>
                  <a:srgbClr val="0000FF"/>
                </a:solidFill>
              </a:rPr>
              <a:t>ser un organismo que contribuya eficaz y rigurosamente al desarrollo de la calidad de educación superior chilena, a través de la certificación pública de los procesos y resultados de instituciones y sus programas y de la promoción de la cultura del mejoramiento continuo, reconocido nacional e internacionalmente por la excelencia y transparencia del servicio que presta a la sociedad.</a:t>
            </a:r>
            <a:r>
              <a:rPr lang="es-CL" dirty="0" smtClean="0"/>
              <a:t/>
            </a:r>
            <a:br>
              <a:rPr lang="es-CL" dirty="0" smtClean="0"/>
            </a:br>
            <a:r>
              <a:rPr lang="es-CL" dirty="0" smtClean="0"/>
              <a:t/>
            </a:r>
            <a:br>
              <a:rPr lang="es-CL" dirty="0" smtClean="0"/>
            </a:br>
            <a:endParaRPr lang="es-CL" dirty="0"/>
          </a:p>
        </p:txBody>
      </p:sp>
      <p:pic>
        <p:nvPicPr>
          <p:cNvPr id="4" name="3 Marcador de contenido" descr="logocna.png"/>
          <p:cNvPicPr>
            <a:picLocks noGrp="1" noChangeAspect="1"/>
          </p:cNvPicPr>
          <p:nvPr>
            <p:ph idx="1"/>
          </p:nvPr>
        </p:nvPicPr>
        <p:blipFill>
          <a:blip r:embed="rId2" cstate="print"/>
          <a:stretch>
            <a:fillRect/>
          </a:stretch>
        </p:blipFill>
        <p:spPr>
          <a:xfrm>
            <a:off x="5940152" y="260648"/>
            <a:ext cx="1051562" cy="877826"/>
          </a:xfrm>
        </p:spPr>
      </p:pic>
    </p:spTree>
    <p:extLst>
      <p:ext uri="{BB962C8B-B14F-4D97-AF65-F5344CB8AC3E}">
        <p14:creationId xmlns:p14="http://schemas.microsoft.com/office/powerpoint/2010/main" val="192827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fontAlgn="ctr"/>
            <a:r>
              <a:rPr lang="es-CL" sz="2800" dirty="0" smtClean="0"/>
              <a:t/>
            </a:r>
            <a:br>
              <a:rPr lang="es-CL" sz="2800" dirty="0" smtClean="0"/>
            </a:br>
            <a:r>
              <a:rPr lang="es-CL" sz="2800" dirty="0"/>
              <a:t/>
            </a:r>
            <a:br>
              <a:rPr lang="es-CL" sz="2800" dirty="0"/>
            </a:br>
            <a:r>
              <a:rPr lang="es-CL" sz="2800" dirty="0" smtClean="0"/>
              <a:t>Se puede acceder a información actualizada en </a:t>
            </a:r>
            <a:r>
              <a:rPr lang="es-CL" sz="2800" dirty="0"/>
              <a:t>https://</a:t>
            </a:r>
            <a:r>
              <a:rPr lang="es-CL" sz="2800" dirty="0" smtClean="0"/>
              <a:t>www.cnachile.cl</a:t>
            </a:r>
            <a:r>
              <a:rPr lang="es-CL" sz="2800" dirty="0"/>
              <a:t/>
            </a:r>
            <a:br>
              <a:rPr lang="es-CL" sz="2800" dirty="0"/>
            </a:br>
            <a:r>
              <a:rPr lang="es-CL" sz="2800" dirty="0"/>
              <a:t/>
            </a:r>
            <a:br>
              <a:rPr lang="es-CL" sz="2800" dirty="0"/>
            </a:br>
            <a:endParaRPr lang="es-CL" sz="2800" dirty="0"/>
          </a:p>
        </p:txBody>
      </p:sp>
      <p:sp>
        <p:nvSpPr>
          <p:cNvPr id="3" name="2 Marcador de contenido"/>
          <p:cNvSpPr>
            <a:spLocks noGrp="1"/>
          </p:cNvSpPr>
          <p:nvPr>
            <p:ph idx="1"/>
          </p:nvPr>
        </p:nvSpPr>
        <p:spPr/>
        <p:txBody>
          <a:bodyPr>
            <a:normAutofit fontScale="40000" lnSpcReduction="20000"/>
          </a:bodyPr>
          <a:lstStyle/>
          <a:p>
            <a:pPr marL="0" indent="0">
              <a:buNone/>
            </a:pPr>
            <a:r>
              <a:rPr lang="es-CL" dirty="0" smtClean="0"/>
              <a:t/>
            </a:r>
            <a:br>
              <a:rPr lang="es-CL" dirty="0" smtClean="0"/>
            </a:br>
            <a:r>
              <a:rPr lang="es-CL" dirty="0" smtClean="0"/>
              <a:t/>
            </a:r>
            <a:br>
              <a:rPr lang="es-CL" dirty="0" smtClean="0"/>
            </a:br>
            <a:r>
              <a:rPr lang="es-CL" cap="all" dirty="0" smtClean="0"/>
              <a:t>ACTUALIDAD</a:t>
            </a:r>
          </a:p>
          <a:p>
            <a:r>
              <a:rPr lang="es-CL" b="1" dirty="0" smtClean="0">
                <a:hlinkClick r:id="rId2"/>
              </a:rPr>
              <a:t>CONCLUYE CONSULTA PÚBLICA</a:t>
            </a:r>
            <a:endParaRPr lang="es-CL" dirty="0" smtClean="0"/>
          </a:p>
          <a:p>
            <a:r>
              <a:rPr lang="es-CL" dirty="0" smtClean="0"/>
              <a:t>Texto sobre nuevos Criterios de Pregrado recibió contribuciones particulares y de la comunidad académica nacional durante más de 80 días.</a:t>
            </a:r>
          </a:p>
          <a:p>
            <a:r>
              <a:rPr lang="es-CL" b="1" dirty="0" smtClean="0">
                <a:hlinkClick r:id="rId3"/>
              </a:rPr>
              <a:t>REGLAMENTOS de ACREDITACIÓN</a:t>
            </a:r>
            <a:endParaRPr lang="es-CL" dirty="0" smtClean="0"/>
          </a:p>
          <a:p>
            <a:r>
              <a:rPr lang="es-CL" dirty="0" smtClean="0"/>
              <a:t>Fueron publicados en el Diario Oficial y ya están en vigencia.</a:t>
            </a:r>
          </a:p>
          <a:p>
            <a:r>
              <a:rPr lang="es-CL" cap="all" dirty="0" smtClean="0"/>
              <a:t>COMUNIDAD</a:t>
            </a:r>
          </a:p>
          <a:p>
            <a:r>
              <a:rPr lang="es-CL" b="1" dirty="0" smtClean="0">
                <a:hlinkClick r:id="rId4"/>
              </a:rPr>
              <a:t>CONVOCATORIA PÚBLICA PARA SELECCIONAR NUEVO COMISIONADO</a:t>
            </a:r>
            <a:endParaRPr lang="es-CL" dirty="0" smtClean="0"/>
          </a:p>
          <a:p>
            <a:r>
              <a:rPr lang="es-CL" dirty="0" smtClean="0"/>
              <a:t>CNA debe incorporar un representante de una asociación profesional o disciplinaria del país.</a:t>
            </a:r>
          </a:p>
          <a:p>
            <a:r>
              <a:rPr lang="es-CL" b="1" dirty="0" smtClean="0">
                <a:hlinkClick r:id="rId5"/>
              </a:rPr>
              <a:t>Resultados 2014</a:t>
            </a:r>
            <a:endParaRPr lang="es-CL" dirty="0" smtClean="0"/>
          </a:p>
          <a:p>
            <a:r>
              <a:rPr lang="es-CL" dirty="0" smtClean="0"/>
              <a:t>Durante el año, la Comisión revisó procesos de acreditación de 27 instituciones de educación superior autónomas .</a:t>
            </a:r>
          </a:p>
          <a:p>
            <a:r>
              <a:rPr lang="es-CL" cap="all" dirty="0" smtClean="0"/>
              <a:t>EVENTOS</a:t>
            </a:r>
          </a:p>
          <a:p>
            <a:r>
              <a:rPr lang="es-CL" b="1" dirty="0" smtClean="0">
                <a:hlinkClick r:id="rId6"/>
              </a:rPr>
              <a:t>ÚLTIMAS ACREDITACIONES</a:t>
            </a:r>
            <a:endParaRPr lang="es-CL" dirty="0" smtClean="0"/>
          </a:p>
          <a:p>
            <a:r>
              <a:rPr lang="es-CL" dirty="0" smtClean="0"/>
              <a:t>Decisiones de acreditación adoptadas en las últimas sesiones del año 2014</a:t>
            </a:r>
          </a:p>
          <a:p>
            <a:r>
              <a:rPr lang="es-CL" b="1" dirty="0" smtClean="0">
                <a:hlinkClick r:id="rId7"/>
              </a:rPr>
              <a:t>CNA RINDIÓ CUENTA PÚBLICA DE SU GESTIÓN</a:t>
            </a:r>
            <a:endParaRPr lang="es-CL" dirty="0" smtClean="0"/>
          </a:p>
          <a:p>
            <a:r>
              <a:rPr lang="es-CL" dirty="0" smtClean="0"/>
              <a:t>El martes 29 de abril de 2014, la CNA dio cuenta pública de su quehacer en el año 2013</a:t>
            </a:r>
          </a:p>
          <a:p>
            <a:pPr marL="0" indent="0">
              <a:buNone/>
            </a:pPr>
            <a:r>
              <a:rPr lang="es-CL" dirty="0" smtClean="0"/>
              <a:t/>
            </a:r>
            <a:br>
              <a:rPr lang="es-CL" dirty="0" smtClean="0"/>
            </a:br>
            <a:endParaRPr lang="es-CL" dirty="0"/>
          </a:p>
        </p:txBody>
      </p:sp>
    </p:spTree>
    <p:extLst>
      <p:ext uri="{BB962C8B-B14F-4D97-AF65-F5344CB8AC3E}">
        <p14:creationId xmlns:p14="http://schemas.microsoft.com/office/powerpoint/2010/main" val="2681560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400" dirty="0" smtClean="0"/>
              <a:t>Panorama Nacional según lo informado por CNA-Chile en su </a:t>
            </a:r>
            <a:br>
              <a:rPr lang="es-CL" sz="2400" dirty="0" smtClean="0"/>
            </a:br>
            <a:r>
              <a:rPr lang="es-CL" sz="2400" dirty="0" smtClean="0"/>
              <a:t>Cuenta Pública del 29 de Abril de 2014</a:t>
            </a:r>
            <a:endParaRPr lang="es-CL" sz="2400" dirty="0"/>
          </a:p>
        </p:txBody>
      </p:sp>
      <p:pic>
        <p:nvPicPr>
          <p:cNvPr id="33795" name="Picture 3" descr="C:\Users\upla\Downloads\cuentaPublica201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928" y="1600200"/>
            <a:ext cx="765814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87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8172400" cy="57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224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8820472" cy="600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48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08720"/>
            <a:ext cx="741682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270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859213"/>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5" y="332656"/>
            <a:ext cx="7981950" cy="609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41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0728"/>
            <a:ext cx="727280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19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80728"/>
            <a:ext cx="687958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4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Temas    </a:t>
            </a:r>
            <a:endParaRPr lang="es-CL" dirty="0"/>
          </a:p>
        </p:txBody>
      </p:sp>
      <p:sp>
        <p:nvSpPr>
          <p:cNvPr id="3" name="2 Marcador de contenido"/>
          <p:cNvSpPr>
            <a:spLocks noGrp="1"/>
          </p:cNvSpPr>
          <p:nvPr>
            <p:ph idx="1"/>
          </p:nvPr>
        </p:nvSpPr>
        <p:spPr/>
        <p:txBody>
          <a:bodyPr>
            <a:normAutofit fontScale="92500" lnSpcReduction="20000"/>
          </a:bodyPr>
          <a:lstStyle/>
          <a:p>
            <a:r>
              <a:rPr lang="es-CL" sz="1800" b="1" dirty="0" smtClean="0">
                <a:solidFill>
                  <a:schemeClr val="tx2"/>
                </a:solidFill>
              </a:rPr>
              <a:t>EDUCACIÓN SUPERIOR CHILENA. CONCEPTOS BÁSICOS</a:t>
            </a:r>
          </a:p>
          <a:p>
            <a:r>
              <a:rPr lang="es-CL" sz="1800" b="1" dirty="0" smtClean="0">
                <a:solidFill>
                  <a:schemeClr val="tx2"/>
                </a:solidFill>
              </a:rPr>
              <a:t>EDUCACIÓN SUPERIOR CONTEXTO (1,2 ,3 y 4)</a:t>
            </a:r>
          </a:p>
          <a:p>
            <a:r>
              <a:rPr lang="es-CL" sz="1800" b="1" dirty="0" smtClean="0">
                <a:solidFill>
                  <a:schemeClr val="tx2"/>
                </a:solidFill>
              </a:rPr>
              <a:t>SISTEMA NACIONAL DE ASEGURAMIENTO DE LA CALIDAD DE LA EDUCACIÓN SUPERIOR</a:t>
            </a:r>
          </a:p>
          <a:p>
            <a:r>
              <a:rPr lang="es-CL" sz="1800" b="1" dirty="0" smtClean="0">
                <a:solidFill>
                  <a:schemeClr val="tx2"/>
                </a:solidFill>
              </a:rPr>
              <a:t>ACERCA DEL CNED ¿QUÉ ES EL CNED?</a:t>
            </a:r>
          </a:p>
          <a:p>
            <a:r>
              <a:rPr lang="es-CL" sz="1800" b="1" dirty="0" smtClean="0">
                <a:solidFill>
                  <a:schemeClr val="tx2"/>
                </a:solidFill>
              </a:rPr>
              <a:t>ESTADÍSTICAS DEL SISTEMA DE EDUCACIÓN SUPERIOR (INDICES) </a:t>
            </a:r>
          </a:p>
          <a:p>
            <a:r>
              <a:rPr lang="es-CL" sz="1800" b="1" dirty="0" smtClean="0">
                <a:solidFill>
                  <a:schemeClr val="tx2"/>
                </a:solidFill>
              </a:rPr>
              <a:t>CNA  CHILE -MISIÓN Y VISIÓN</a:t>
            </a:r>
          </a:p>
          <a:p>
            <a:r>
              <a:rPr lang="es-CL" sz="1800" b="1" dirty="0" smtClean="0">
                <a:solidFill>
                  <a:schemeClr val="tx2"/>
                </a:solidFill>
              </a:rPr>
              <a:t>PANORAMA NACIONAL SEGÚN LO INFORMADO POR CNA-CHILE EN SU </a:t>
            </a:r>
            <a:br>
              <a:rPr lang="es-CL" sz="1800" b="1" dirty="0" smtClean="0">
                <a:solidFill>
                  <a:schemeClr val="tx2"/>
                </a:solidFill>
              </a:rPr>
            </a:br>
            <a:r>
              <a:rPr lang="es-CL" sz="1800" b="1" dirty="0" smtClean="0">
                <a:solidFill>
                  <a:schemeClr val="tx2"/>
                </a:solidFill>
              </a:rPr>
              <a:t>CUENTA PÚBLICA DEL 29 DE ABRIL DE 2014</a:t>
            </a:r>
          </a:p>
          <a:p>
            <a:r>
              <a:rPr lang="es-CL" sz="1800" b="1" dirty="0" smtClean="0">
                <a:solidFill>
                  <a:schemeClr val="tx2"/>
                </a:solidFill>
              </a:rPr>
              <a:t>¿ASEGURAMIENTO DE LA CALIDAD O GESTIÓN DE LA CALIDAD?</a:t>
            </a:r>
          </a:p>
          <a:p>
            <a:r>
              <a:rPr lang="es-CL" sz="1800" b="1" dirty="0" smtClean="0">
                <a:solidFill>
                  <a:schemeClr val="tx2"/>
                </a:solidFill>
              </a:rPr>
              <a:t>ESTUDIOS E INVESTIGACIÓN RECIENTE EN CHILE</a:t>
            </a:r>
          </a:p>
          <a:p>
            <a:r>
              <a:rPr lang="es-CL" sz="1800" b="1" dirty="0" smtClean="0">
                <a:solidFill>
                  <a:schemeClr val="tx2"/>
                </a:solidFill>
              </a:rPr>
              <a:t>TEMAS PENDIENTES SEGÚN ESTOS INVESTIGADORES </a:t>
            </a:r>
          </a:p>
          <a:p>
            <a:r>
              <a:rPr lang="es-CL" sz="1800" b="1" dirty="0" smtClean="0">
                <a:solidFill>
                  <a:schemeClr val="tx2"/>
                </a:solidFill>
              </a:rPr>
              <a:t>LA EXPERIENCIA EN GESTIÓN DE LA CALIDAD EN UPLA</a:t>
            </a:r>
          </a:p>
          <a:p>
            <a:endParaRPr lang="es-CL" sz="1800" b="1" dirty="0" smtClean="0">
              <a:solidFill>
                <a:schemeClr val="tx2"/>
              </a:solidFill>
            </a:endParaRPr>
          </a:p>
          <a:p>
            <a:pPr>
              <a:buNone/>
            </a:pPr>
            <a:endParaRPr lang="es-CL" sz="1800" b="1" dirty="0" smtClean="0">
              <a:solidFill>
                <a:schemeClr val="tx2"/>
              </a:solidFill>
            </a:endParaRPr>
          </a:p>
          <a:p>
            <a:pPr>
              <a:buNone/>
            </a:pPr>
            <a:r>
              <a:rPr lang="es-CL" sz="1800" b="1" dirty="0" smtClean="0">
                <a:solidFill>
                  <a:schemeClr val="tx2"/>
                </a:solidFill>
              </a:rPr>
              <a:t>        ¿CÓMO SE OBSERVA ESTA REALIDAD EN LOS OTROS PAÍSES MIEMBROS DE LA UGM?</a:t>
            </a:r>
            <a:br>
              <a:rPr lang="es-CL" sz="1800" b="1" dirty="0" smtClean="0">
                <a:solidFill>
                  <a:schemeClr val="tx2"/>
                </a:solidFill>
              </a:rPr>
            </a:br>
            <a:endParaRPr lang="es-CL" sz="1800" b="1" dirty="0" smtClean="0">
              <a:solidFill>
                <a:schemeClr val="tx2"/>
              </a:solidFill>
            </a:endParaRPr>
          </a:p>
          <a:p>
            <a:endParaRPr lang="es-CL" sz="1800" dirty="0"/>
          </a:p>
        </p:txBody>
      </p:sp>
      <p:pic>
        <p:nvPicPr>
          <p:cNvPr id="4" name="Picture 2"/>
          <p:cNvPicPr>
            <a:picLocks noChangeAspect="1" noChangeArrowheads="1"/>
          </p:cNvPicPr>
          <p:nvPr/>
        </p:nvPicPr>
        <p:blipFill>
          <a:blip r:embed="rId2" cstate="print"/>
          <a:srcRect/>
          <a:stretch>
            <a:fillRect/>
          </a:stretch>
        </p:blipFill>
        <p:spPr bwMode="auto">
          <a:xfrm>
            <a:off x="611560" y="188640"/>
            <a:ext cx="1219200" cy="12668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580112" y="476672"/>
            <a:ext cx="28575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836712"/>
            <a:ext cx="691276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016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734481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221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836712"/>
            <a:ext cx="6984776" cy="517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247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712879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56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36712"/>
            <a:ext cx="720080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182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052736"/>
            <a:ext cx="701407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37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80728"/>
            <a:ext cx="727280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599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684076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133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64704"/>
            <a:ext cx="6999213" cy="539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3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052736"/>
            <a:ext cx="7416824" cy="517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6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400" b="1" cap="all" dirty="0" smtClean="0"/>
              <a:t/>
            </a:r>
            <a:br>
              <a:rPr lang="es-CL" sz="2400" b="1" cap="all" dirty="0" smtClean="0"/>
            </a:br>
            <a:r>
              <a:rPr lang="es-CL" sz="2400" b="1" cap="all" dirty="0" smtClean="0"/>
              <a:t>EDUCACIÓN SUPERIOR CHILENA</a:t>
            </a:r>
            <a:br>
              <a:rPr lang="es-CL" sz="2400" b="1" cap="all" dirty="0" smtClean="0"/>
            </a:br>
            <a:r>
              <a:rPr lang="es-CL" sz="2400" b="1" cap="all" dirty="0"/>
              <a:t>CONCEPTOS </a:t>
            </a:r>
            <a:r>
              <a:rPr lang="es-CL" sz="2400" b="1" cap="all" dirty="0" smtClean="0"/>
              <a:t>BÁSICOS</a:t>
            </a:r>
            <a:br>
              <a:rPr lang="es-CL" sz="2400" b="1" cap="all" dirty="0" smtClean="0"/>
            </a:br>
            <a:r>
              <a:rPr lang="es-CL" sz="2400" b="1" cap="all" dirty="0" smtClean="0"/>
              <a:t>Fuente :web CNED 2015</a:t>
            </a:r>
            <a:r>
              <a:rPr lang="es-CL" sz="2400" b="1" cap="all" dirty="0"/>
              <a:t/>
            </a:r>
            <a:br>
              <a:rPr lang="es-CL" sz="2400" b="1" cap="all" dirty="0"/>
            </a:br>
            <a:r>
              <a:rPr lang="es-CL" sz="2400" b="1" cap="all" dirty="0"/>
              <a:t/>
            </a:r>
            <a:br>
              <a:rPr lang="es-CL" sz="2400" b="1" cap="all" dirty="0"/>
            </a:br>
            <a:endParaRPr lang="es-CL" sz="2400" dirty="0"/>
          </a:p>
        </p:txBody>
      </p:sp>
      <p:sp>
        <p:nvSpPr>
          <p:cNvPr id="3" name="2 Marcador de contenido"/>
          <p:cNvSpPr>
            <a:spLocks noGrp="1"/>
          </p:cNvSpPr>
          <p:nvPr>
            <p:ph sz="half" idx="1"/>
          </p:nvPr>
        </p:nvSpPr>
        <p:spPr/>
        <p:txBody>
          <a:bodyPr>
            <a:noAutofit/>
          </a:bodyPr>
          <a:lstStyle/>
          <a:p>
            <a:r>
              <a:rPr lang="es-CL" sz="1400" dirty="0" smtClean="0"/>
              <a:t>El sistema de educación superior considera tres tipos de instituciones de educación superior:</a:t>
            </a:r>
            <a:r>
              <a:rPr lang="es-CL" sz="1400" b="1" dirty="0" smtClean="0">
                <a:solidFill>
                  <a:srgbClr val="0000FF"/>
                </a:solidFill>
              </a:rPr>
              <a:t> </a:t>
            </a:r>
            <a:r>
              <a:rPr lang="es-CL" sz="1400" b="1" u="sng" dirty="0" smtClean="0">
                <a:solidFill>
                  <a:srgbClr val="0000FF"/>
                </a:solidFill>
              </a:rPr>
              <a:t>universidades</a:t>
            </a:r>
            <a:r>
              <a:rPr lang="es-CL" sz="1400" b="1" dirty="0" smtClean="0">
                <a:solidFill>
                  <a:srgbClr val="0000FF"/>
                </a:solidFill>
              </a:rPr>
              <a:t>, </a:t>
            </a:r>
            <a:r>
              <a:rPr lang="es-CL" sz="1400" b="1" u="sng" dirty="0" smtClean="0">
                <a:solidFill>
                  <a:srgbClr val="0000FF"/>
                </a:solidFill>
              </a:rPr>
              <a:t>institutos profesionales</a:t>
            </a:r>
            <a:r>
              <a:rPr lang="es-CL" sz="1400" b="1" dirty="0" smtClean="0">
                <a:solidFill>
                  <a:srgbClr val="0000FF"/>
                </a:solidFill>
              </a:rPr>
              <a:t> y</a:t>
            </a:r>
            <a:r>
              <a:rPr lang="es-CL" sz="1400" b="1" u="sng" dirty="0" smtClean="0">
                <a:solidFill>
                  <a:srgbClr val="0000FF"/>
                </a:solidFill>
              </a:rPr>
              <a:t> centros de formación técnica</a:t>
            </a:r>
            <a:r>
              <a:rPr lang="es-CL" sz="1400" b="1" dirty="0" smtClean="0">
                <a:solidFill>
                  <a:srgbClr val="0000FF"/>
                </a:solidFill>
              </a:rPr>
              <a:t>, y </a:t>
            </a:r>
            <a:r>
              <a:rPr lang="es-CL" sz="1400" dirty="0" smtClean="0"/>
              <a:t>reconoce </a:t>
            </a:r>
            <a:r>
              <a:rPr lang="es-CL" sz="1400" b="1" dirty="0" smtClean="0">
                <a:solidFill>
                  <a:srgbClr val="0000FF"/>
                </a:solidFill>
              </a:rPr>
              <a:t>oficialmente tres tipos de certificaciones académicas: </a:t>
            </a:r>
            <a:r>
              <a:rPr lang="es-CL" sz="1400" b="1" u="sng" dirty="0" smtClean="0">
                <a:solidFill>
                  <a:srgbClr val="0000FF"/>
                </a:solidFill>
              </a:rPr>
              <a:t>títulos técnicos de nivel superior, títulos profesionales</a:t>
            </a:r>
            <a:r>
              <a:rPr lang="es-CL" sz="1400" b="1" dirty="0" smtClean="0">
                <a:solidFill>
                  <a:srgbClr val="0000FF"/>
                </a:solidFill>
              </a:rPr>
              <a:t> y </a:t>
            </a:r>
            <a:r>
              <a:rPr lang="es-CL" sz="1400" b="1" u="sng" dirty="0" smtClean="0">
                <a:solidFill>
                  <a:srgbClr val="0000FF"/>
                </a:solidFill>
              </a:rPr>
              <a:t>grados académicos</a:t>
            </a:r>
            <a:r>
              <a:rPr lang="es-CL" sz="1400" b="1" dirty="0" smtClean="0">
                <a:solidFill>
                  <a:srgbClr val="0000FF"/>
                </a:solidFill>
              </a:rPr>
              <a:t>.</a:t>
            </a:r>
          </a:p>
          <a:p>
            <a:endParaRPr lang="es-CL" sz="1400" dirty="0"/>
          </a:p>
          <a:p>
            <a:pPr marL="0" indent="0">
              <a:buNone/>
            </a:pPr>
            <a:endParaRPr lang="es-CL" sz="1400" dirty="0" smtClean="0"/>
          </a:p>
          <a:p>
            <a:r>
              <a:rPr lang="es-CL" sz="1400" dirty="0" smtClean="0"/>
              <a:t>Además, la ley reconoce </a:t>
            </a:r>
            <a:r>
              <a:rPr lang="es-CL" sz="1400" b="1" dirty="0" smtClean="0">
                <a:solidFill>
                  <a:srgbClr val="0000FF"/>
                </a:solidFill>
              </a:rPr>
              <a:t>oficialmente como instituciones de educación superior a los establecimientos de las </a:t>
            </a:r>
            <a:r>
              <a:rPr lang="es-CL" sz="1400" b="1" u="sng" dirty="0" smtClean="0">
                <a:solidFill>
                  <a:srgbClr val="0000FF"/>
                </a:solidFill>
              </a:rPr>
              <a:t>Fuerzas Armadas</a:t>
            </a:r>
            <a:r>
              <a:rPr lang="es-CL" sz="1400" b="1" dirty="0" smtClean="0">
                <a:solidFill>
                  <a:srgbClr val="0000FF"/>
                </a:solidFill>
              </a:rPr>
              <a:t>, de la </a:t>
            </a:r>
            <a:r>
              <a:rPr lang="es-CL" sz="1400" b="1" u="sng" dirty="0" smtClean="0">
                <a:solidFill>
                  <a:srgbClr val="0000FF"/>
                </a:solidFill>
              </a:rPr>
              <a:t>Dirección General de Aeronáutica Civil</a:t>
            </a:r>
            <a:r>
              <a:rPr lang="es-CL" sz="1400" b="1" dirty="0" smtClean="0">
                <a:solidFill>
                  <a:srgbClr val="0000FF"/>
                </a:solidFill>
              </a:rPr>
              <a:t>, de </a:t>
            </a:r>
            <a:r>
              <a:rPr lang="es-CL" sz="1400" b="1" u="sng" dirty="0" smtClean="0">
                <a:solidFill>
                  <a:srgbClr val="0000FF"/>
                </a:solidFill>
              </a:rPr>
              <a:t>Carabineros</a:t>
            </a:r>
            <a:r>
              <a:rPr lang="es-CL" sz="1400" b="1" dirty="0" smtClean="0">
                <a:solidFill>
                  <a:srgbClr val="0000FF"/>
                </a:solidFill>
              </a:rPr>
              <a:t> y de la </a:t>
            </a:r>
            <a:r>
              <a:rPr lang="es-CL" sz="1400" b="1" u="sng" dirty="0" smtClean="0">
                <a:solidFill>
                  <a:srgbClr val="0000FF"/>
                </a:solidFill>
              </a:rPr>
              <a:t>Policía de Investigaciones</a:t>
            </a:r>
            <a:r>
              <a:rPr lang="es-CL" sz="1400" b="1" dirty="0" smtClean="0">
                <a:solidFill>
                  <a:srgbClr val="0000FF"/>
                </a:solidFill>
              </a:rPr>
              <a:t>. </a:t>
            </a:r>
            <a:r>
              <a:rPr lang="es-CL" sz="1400" dirty="0" smtClean="0"/>
              <a:t>Ellos están facultados para entregar títulos y grados académicos propios del ámbito de su competencia, según corresponda.</a:t>
            </a:r>
          </a:p>
        </p:txBody>
      </p:sp>
      <p:sp>
        <p:nvSpPr>
          <p:cNvPr id="4" name="3 Marcador de contenido"/>
          <p:cNvSpPr>
            <a:spLocks noGrp="1"/>
          </p:cNvSpPr>
          <p:nvPr>
            <p:ph sz="half" idx="2"/>
          </p:nvPr>
        </p:nvSpPr>
        <p:spPr>
          <a:xfrm>
            <a:off x="4427984" y="1600200"/>
            <a:ext cx="4258816" cy="4925144"/>
          </a:xfrm>
        </p:spPr>
        <p:txBody>
          <a:bodyPr>
            <a:noAutofit/>
          </a:bodyPr>
          <a:lstStyle/>
          <a:p>
            <a:r>
              <a:rPr lang="es-CL" sz="1000" b="1" dirty="0">
                <a:solidFill>
                  <a:schemeClr val="tx2"/>
                </a:solidFill>
              </a:rPr>
              <a:t>En nuestro país, las universidades se encuentran facultadas para otorgar toda clase de títulos y grados académicos, los institutos profesionales sólo pueden otorgar títulos profesionales (con excepción de aquellos reservados únicamente para las universidades) y títulos técnicos de nivel superior, mientras que los centros de formación técnica sólo se encuentran habilitados para entregar títulos técnicos de nivel superior.</a:t>
            </a:r>
          </a:p>
          <a:p>
            <a:r>
              <a:rPr lang="es-CL" sz="1000" b="1" dirty="0">
                <a:solidFill>
                  <a:srgbClr val="0000FF"/>
                </a:solidFill>
              </a:rPr>
              <a:t>Los grados académicos definidos por la ley son los de licenciado, magíster y doctor. </a:t>
            </a:r>
            <a:r>
              <a:rPr lang="es-CL" sz="1000" dirty="0"/>
              <a:t>El grado de licenciado apunta a entregar al egresado una formación en los aspectos esenciales de un área del conocimiento o disciplina que se trate. El grado de magíster requiere estar previamente en posesión de un grado de licenciado o un título profesional equivalente, y se otorga al alumno que ha aprobado un programa de estudios de profundización en una o más disciplinas. El grado de doctor requiere la obtención previa del grado de licenciado, y acredita que quien lo posee es capaz de efectuar investigaciones originales. El programa de doctorado requiere la elaboración y defensa de una tesis que contribuya a la disciplina estudiada.</a:t>
            </a:r>
          </a:p>
          <a:p>
            <a:r>
              <a:rPr lang="es-CL" sz="1000" b="1" dirty="0">
                <a:solidFill>
                  <a:srgbClr val="0000FF"/>
                </a:solidFill>
              </a:rPr>
              <a:t>Los grados académicos son otorgados exclusivamente por las universidades</a:t>
            </a:r>
            <a:r>
              <a:rPr lang="es-CL" sz="1000" dirty="0"/>
              <a:t>.</a:t>
            </a:r>
          </a:p>
          <a:p>
            <a:r>
              <a:rPr lang="es-CL" sz="1000" b="1" dirty="0">
                <a:solidFill>
                  <a:srgbClr val="0000FF"/>
                </a:solidFill>
              </a:rPr>
              <a:t>Los títulos profesionales apuntan a entregar una formación general y científica para un adecuado desempeño profesional</a:t>
            </a:r>
            <a:r>
              <a:rPr lang="es-CL" sz="1000" dirty="0"/>
              <a:t>. Existe un conjunto de títulos profesionales definidos en la ley que requieren haber obtenido previamente el grado académico de licenciado, por lo que sólo pueden ser otorgados por una universidad.</a:t>
            </a:r>
          </a:p>
          <a:p>
            <a:r>
              <a:rPr lang="es-CL" sz="1000" b="1" dirty="0">
                <a:solidFill>
                  <a:srgbClr val="0000FF"/>
                </a:solidFill>
              </a:rPr>
              <a:t>Los títulos técnicos de nivel superior son otorgados tras cursar un programa de estudios de 1600 clases </a:t>
            </a:r>
            <a:r>
              <a:rPr lang="es-CL" sz="1000" dirty="0"/>
              <a:t>que le confiere a sus egresados la capacidad y conocimientos para desempeñarse como apoyo al nivel profesional.</a:t>
            </a:r>
          </a:p>
          <a:p>
            <a:endParaRPr lang="es-CL" sz="1000" dirty="0"/>
          </a:p>
        </p:txBody>
      </p:sp>
    </p:spTree>
    <p:extLst>
      <p:ext uri="{BB962C8B-B14F-4D97-AF65-F5344CB8AC3E}">
        <p14:creationId xmlns:p14="http://schemas.microsoft.com/office/powerpoint/2010/main" val="1203903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827886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460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08720"/>
            <a:ext cx="655272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41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08720"/>
            <a:ext cx="756084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109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12776"/>
            <a:ext cx="712879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23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52736"/>
            <a:ext cx="7488832" cy="524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268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7200800" cy="510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766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7632848" cy="524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35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84784"/>
            <a:ext cx="691276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30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705678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859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36712"/>
            <a:ext cx="698477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74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400" b="1" cap="all" dirty="0"/>
              <a:t>EDUCACIÓN </a:t>
            </a:r>
            <a:r>
              <a:rPr lang="es-CL" sz="2400" b="1" cap="all" dirty="0" smtClean="0"/>
              <a:t>SUPERIOR EN CHILE</a:t>
            </a:r>
            <a:r>
              <a:rPr lang="es-CL" sz="2400" b="1" cap="all" dirty="0"/>
              <a:t/>
            </a:r>
            <a:br>
              <a:rPr lang="es-CL" sz="2400" b="1" cap="all" dirty="0"/>
            </a:br>
            <a:r>
              <a:rPr lang="es-CL" sz="2400" b="1" cap="all" dirty="0" smtClean="0"/>
              <a:t>CONTEXTO (1) </a:t>
            </a:r>
            <a:r>
              <a:rPr lang="es-CL" sz="2400" b="1" cap="all" dirty="0"/>
              <a:t/>
            </a:r>
            <a:br>
              <a:rPr lang="es-CL" sz="2400" b="1" cap="all" dirty="0"/>
            </a:br>
            <a:endParaRPr lang="es-CL" sz="2400" dirty="0"/>
          </a:p>
        </p:txBody>
      </p:sp>
      <p:sp>
        <p:nvSpPr>
          <p:cNvPr id="3" name="2 Marcador de contenido"/>
          <p:cNvSpPr>
            <a:spLocks noGrp="1"/>
          </p:cNvSpPr>
          <p:nvPr>
            <p:ph idx="1"/>
          </p:nvPr>
        </p:nvSpPr>
        <p:spPr/>
        <p:txBody>
          <a:bodyPr>
            <a:normAutofit fontScale="47500" lnSpcReduction="20000"/>
          </a:bodyPr>
          <a:lstStyle/>
          <a:p>
            <a:r>
              <a:rPr lang="es-CL" sz="3600" b="1" dirty="0" smtClean="0">
                <a:solidFill>
                  <a:srgbClr val="0000FF"/>
                </a:solidFill>
              </a:rPr>
              <a:t>Hasta 1980, la educación superior chilena sólo estaba compuesta por universidades</a:t>
            </a:r>
            <a:r>
              <a:rPr lang="es-CL" sz="3600" dirty="0" smtClean="0"/>
              <a:t>, algunas de las cuales tenían sedes en distintas ciudades del país. </a:t>
            </a:r>
            <a:r>
              <a:rPr lang="es-CL" sz="3600" b="1" i="1" u="sng" dirty="0" smtClean="0">
                <a:solidFill>
                  <a:srgbClr val="0000FF"/>
                </a:solidFill>
              </a:rPr>
              <a:t>Todas ellas contaban con financiamiento público, aunque varias pertenecían a organizaciones privadas.</a:t>
            </a:r>
          </a:p>
          <a:p>
            <a:r>
              <a:rPr lang="es-CL" sz="3600" dirty="0" smtClean="0"/>
              <a:t>A partir de ese año</a:t>
            </a:r>
            <a:r>
              <a:rPr lang="es-CL" sz="3600" b="1" dirty="0" smtClean="0">
                <a:solidFill>
                  <a:srgbClr val="0000FF"/>
                </a:solidFill>
              </a:rPr>
              <a:t>, el sistema chileno de educación superior experimentó cambios significativos en cuanto al número y tipo de instituciones, el volumen de matrícula y la oferta de carreras, entre otros aspectos. Ello porque un nuevo marco normativo permitió la creación y funcionamiento de instituciones privadas sin financiamiento estatal y dispuso la reestructuración de las universidades estatales existentes a la época.</a:t>
            </a:r>
          </a:p>
          <a:p>
            <a:r>
              <a:rPr lang="es-CL" sz="3600" dirty="0" smtClean="0"/>
              <a:t>Producto de ese proceso de reestructuración, las 8 universidades existentes en 1980 se convirtieron en 25 instituciones, mediante la separación de sus sedes. Así, la Universidad de Chile y la Universidad Técnica del Estado (actual Universidad de Santiago) se desvincularon de sus sedes regionales, transformándolas en universidades o en institutos profesionales autónomos con financiamiento estatal, dependiendo de si impartían carreras consideradas universitarias o no. Posteriormente, la Pontificia Universidad Católica de Chile adoptó la misma medida, separándose de sus sedes regionales, las que se convirtieron en universidades católicas independientes (con excepción de Villarrica).</a:t>
            </a:r>
          </a:p>
        </p:txBody>
      </p:sp>
    </p:spTree>
    <p:extLst>
      <p:ext uri="{BB962C8B-B14F-4D97-AF65-F5344CB8AC3E}">
        <p14:creationId xmlns:p14="http://schemas.microsoft.com/office/powerpoint/2010/main" val="3327104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64704"/>
            <a:ext cx="691276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272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08720"/>
            <a:ext cx="698477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509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40768"/>
            <a:ext cx="698477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113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340768"/>
            <a:ext cx="712879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581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052736"/>
            <a:ext cx="728471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554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CL" sz="2800" dirty="0">
                <a:solidFill>
                  <a:srgbClr val="0000FF"/>
                </a:solidFill>
              </a:rPr>
              <a:t>¿</a:t>
            </a:r>
            <a:r>
              <a:rPr lang="es-CL" sz="2800" dirty="0" smtClean="0">
                <a:solidFill>
                  <a:srgbClr val="0000FF"/>
                </a:solidFill>
              </a:rPr>
              <a:t>Aseguramiento de la calidad o Gestión de la Calidad?</a:t>
            </a:r>
            <a:endParaRPr lang="es-CL" sz="2800" dirty="0">
              <a:solidFill>
                <a:srgbClr val="0000FF"/>
              </a:solidFill>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3429000"/>
            <a:ext cx="4824536" cy="3190875"/>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0317" y="1196752"/>
            <a:ext cx="4467225" cy="3286125"/>
          </a:xfrm>
          <a:prstGeom prst="rect">
            <a:avLst/>
          </a:prstGeom>
        </p:spPr>
      </p:pic>
    </p:spTree>
    <p:extLst>
      <p:ext uri="{BB962C8B-B14F-4D97-AF65-F5344CB8AC3E}">
        <p14:creationId xmlns:p14="http://schemas.microsoft.com/office/powerpoint/2010/main" val="3351769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¿Gestión o aseguramiento de la calidad?</a:t>
            </a:r>
            <a:endParaRPr lang="es-CL" dirty="0"/>
          </a:p>
        </p:txBody>
      </p:sp>
      <p:sp>
        <p:nvSpPr>
          <p:cNvPr id="3" name="2 Marcador de contenido"/>
          <p:cNvSpPr>
            <a:spLocks noGrp="1"/>
          </p:cNvSpPr>
          <p:nvPr>
            <p:ph idx="1"/>
          </p:nvPr>
        </p:nvSpPr>
        <p:spPr>
          <a:xfrm>
            <a:off x="457200" y="3212976"/>
            <a:ext cx="8229600" cy="2913187"/>
          </a:xfrm>
        </p:spPr>
        <p:txBody>
          <a:bodyPr>
            <a:normAutofit fontScale="92500"/>
          </a:bodyPr>
          <a:lstStyle/>
          <a:p>
            <a:r>
              <a:rPr lang="es-CL" b="1" i="1" u="sng" dirty="0" smtClean="0">
                <a:solidFill>
                  <a:srgbClr val="0000FF"/>
                </a:solidFill>
              </a:rPr>
              <a:t>Las </a:t>
            </a:r>
            <a:r>
              <a:rPr lang="es-CL" b="1" i="1" u="sng" dirty="0">
                <a:solidFill>
                  <a:srgbClr val="0000FF"/>
                </a:solidFill>
              </a:rPr>
              <a:t>diferencias conceptuales se deben a distintas fases en el tiempo en  la teoría sobre la calidad. </a:t>
            </a:r>
            <a:r>
              <a:rPr lang="es-CL" dirty="0"/>
              <a:t>Lo que ocurre es que hoy en día se siguen usando ambos términos como si se aplicaran de manera distinta, cuando son definiciones de 2 sistemas distintos de épocas distintas.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La transición se produjo con los cambios en la ISO</a:t>
            </a:r>
            <a:endParaRPr lang="es-CL" dirty="0"/>
          </a:p>
        </p:txBody>
      </p:sp>
      <p:sp>
        <p:nvSpPr>
          <p:cNvPr id="3" name="2 Marcador de contenido"/>
          <p:cNvSpPr>
            <a:spLocks noGrp="1"/>
          </p:cNvSpPr>
          <p:nvPr>
            <p:ph idx="1"/>
          </p:nvPr>
        </p:nvSpPr>
        <p:spPr/>
        <p:txBody>
          <a:bodyPr>
            <a:normAutofit fontScale="47500" lnSpcReduction="20000"/>
          </a:bodyPr>
          <a:lstStyle/>
          <a:p>
            <a:r>
              <a:rPr lang="es-CL" dirty="0">
                <a:solidFill>
                  <a:srgbClr val="0000FF"/>
                </a:solidFill>
              </a:rPr>
              <a:t>L</a:t>
            </a:r>
            <a:r>
              <a:rPr lang="es-CL" dirty="0" smtClean="0">
                <a:solidFill>
                  <a:srgbClr val="0000FF"/>
                </a:solidFill>
              </a:rPr>
              <a:t>a </a:t>
            </a:r>
            <a:r>
              <a:rPr lang="es-CL" dirty="0">
                <a:solidFill>
                  <a:srgbClr val="0000FF"/>
                </a:solidFill>
              </a:rPr>
              <a:t>transición del </a:t>
            </a:r>
            <a:r>
              <a:rPr lang="es-CL" b="1" dirty="0">
                <a:solidFill>
                  <a:srgbClr val="0000FF"/>
                </a:solidFill>
              </a:rPr>
              <a:t>aseguramiento de la calidad</a:t>
            </a:r>
            <a:r>
              <a:rPr lang="es-CL" dirty="0">
                <a:solidFill>
                  <a:srgbClr val="0000FF"/>
                </a:solidFill>
              </a:rPr>
              <a:t> a la </a:t>
            </a:r>
            <a:r>
              <a:rPr lang="es-CL" b="1" dirty="0">
                <a:solidFill>
                  <a:srgbClr val="0000FF"/>
                </a:solidFill>
              </a:rPr>
              <a:t>gestión de la calidad</a:t>
            </a:r>
            <a:r>
              <a:rPr lang="es-CL" dirty="0">
                <a:solidFill>
                  <a:srgbClr val="0000FF"/>
                </a:solidFill>
              </a:rPr>
              <a:t> en ISO 9001 se produjo cuando se estrenó la 3ª versión de la norma en el año 2000.</a:t>
            </a:r>
          </a:p>
          <a:p>
            <a:pPr>
              <a:buNone/>
            </a:pPr>
            <a:r>
              <a:rPr lang="es-CL" dirty="0"/>
              <a:t> </a:t>
            </a:r>
          </a:p>
          <a:p>
            <a:r>
              <a:rPr lang="es-CL" dirty="0"/>
              <a:t>En los capítulos introductorios de esta tercera versión, superada a día de hoy por la versión de 2008 (la cuarta</a:t>
            </a:r>
            <a:r>
              <a:rPr lang="es-CL" dirty="0" smtClean="0"/>
              <a:t>) a ex portas de la 2015 y </a:t>
            </a:r>
            <a:r>
              <a:rPr lang="es-CL" dirty="0"/>
              <a:t>un apartado denominado DECLARACIÓN, donde se puede encontrar el siguiente párrafo:</a:t>
            </a:r>
          </a:p>
          <a:p>
            <a:pPr>
              <a:buNone/>
            </a:pPr>
            <a:r>
              <a:rPr lang="es-CL" dirty="0" smtClean="0"/>
              <a:t>	</a:t>
            </a:r>
            <a:r>
              <a:rPr lang="es-CL" dirty="0" smtClean="0">
                <a:solidFill>
                  <a:srgbClr val="0000FF"/>
                </a:solidFill>
              </a:rPr>
              <a:t>Esta edición de la Norma ISO 9001 incorpora un título revisado, en el cual ya no se incluye el término "Aseguramiento de la calidad". De esta forma se destaca el hecho de que los requisitos del sistema de gestión de la calidad establecidos en esta edición de la Norma ISO 9001, además del aseguramiento de la calidad del producto, </a:t>
            </a:r>
            <a:r>
              <a:rPr lang="es-CL" b="1" dirty="0" smtClean="0">
                <a:solidFill>
                  <a:srgbClr val="0000FF"/>
                </a:solidFill>
              </a:rPr>
              <a:t>pretenden también aumentar la satisfacción del cliente</a:t>
            </a:r>
            <a:r>
              <a:rPr lang="es-CL" dirty="0" smtClean="0"/>
              <a:t>.</a:t>
            </a:r>
          </a:p>
          <a:p>
            <a:pPr>
              <a:buNone/>
            </a:pPr>
            <a:r>
              <a:rPr lang="es-CL" dirty="0"/>
              <a:t> </a:t>
            </a:r>
          </a:p>
          <a:p>
            <a:r>
              <a:rPr lang="es-CL" dirty="0"/>
              <a:t>En sus inicios, ISO 9001 se centraba exclusivamente en asegurarse del cumplimiento de los requisitos del producto. Tenía una mirada hacia el interior de la empresa. La versión de 2000 </a:t>
            </a:r>
            <a:r>
              <a:rPr lang="es-CL" dirty="0" smtClean="0"/>
              <a:t>amplió </a:t>
            </a:r>
            <a:r>
              <a:rPr lang="es-CL" dirty="0"/>
              <a:t>la mirada e impuso un nuevo frente de batalla. Ahora no sólo había que hacer un producto conforme, sino además satisfacer al cliente.</a:t>
            </a:r>
          </a:p>
          <a:p>
            <a:pPr>
              <a:buNone/>
            </a:pPr>
            <a:r>
              <a:rPr lang="es-CL" dirty="0"/>
              <a:t> </a:t>
            </a:r>
          </a:p>
          <a:p>
            <a:r>
              <a:rPr lang="es-CL" dirty="0"/>
              <a:t>Además de la amplitud de la mirada, otro gran salto que dio la Norma en el año 2000 tuvo que ver con </a:t>
            </a:r>
            <a:r>
              <a:rPr lang="es-CL" b="1" dirty="0"/>
              <a:t>la forma de mirar</a:t>
            </a:r>
            <a:r>
              <a:rPr lang="es-CL" dirty="0"/>
              <a:t>. De una visión departamental o funcional, se introdujo la conocida </a:t>
            </a:r>
            <a:r>
              <a:rPr lang="es-CL" b="1" dirty="0"/>
              <a:t>visión por procesos</a:t>
            </a:r>
            <a:r>
              <a:rPr lang="es-CL" dirty="0"/>
              <a:t>, que a día de hoy sigue vigente.</a:t>
            </a:r>
          </a:p>
          <a:p>
            <a:pPr>
              <a:buNone/>
            </a:pPr>
            <a:r>
              <a:rPr lang="es-CL" dirty="0"/>
              <a:t> </a:t>
            </a:r>
          </a:p>
          <a:p>
            <a:endParaRPr lang="es-C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hlinkClick r:id="rId2" action="ppaction://hlinkfile"/>
              </a:rPr>
              <a:t>Diferencia entre estados de la calidad</a:t>
            </a:r>
            <a:r>
              <a:rPr lang="es-CL" dirty="0" smtClean="0"/>
              <a:t/>
            </a:r>
            <a:br>
              <a:rPr lang="es-CL" dirty="0" smtClean="0"/>
            </a:br>
            <a:r>
              <a:rPr lang="es-CL" sz="2200" dirty="0" err="1" smtClean="0"/>
              <a:t>Gutarra</a:t>
            </a:r>
            <a:r>
              <a:rPr lang="es-CL" sz="2200" dirty="0" smtClean="0"/>
              <a:t> Montalvo, Víctor A. (2002)</a:t>
            </a:r>
            <a:endParaRPr lang="es-CL" sz="2200"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200" dirty="0" smtClean="0"/>
              <a:t>Si buscamos en cualquier motor de búsqueda en ¿cuáles universidades encontramos estos términos? </a:t>
            </a:r>
            <a:endParaRPr lang="es-CL" dirty="0"/>
          </a:p>
        </p:txBody>
      </p:sp>
      <p:sp>
        <p:nvSpPr>
          <p:cNvPr id="3" name="2 Marcador de contenido"/>
          <p:cNvSpPr>
            <a:spLocks noGrp="1"/>
          </p:cNvSpPr>
          <p:nvPr>
            <p:ph idx="1"/>
          </p:nvPr>
        </p:nvSpPr>
        <p:spPr>
          <a:xfrm>
            <a:off x="539552" y="1556792"/>
            <a:ext cx="8229600" cy="5112568"/>
          </a:xfrm>
          <a:noFill/>
        </p:spPr>
        <p:txBody>
          <a:bodyPr>
            <a:noAutofit/>
          </a:bodyPr>
          <a:lstStyle/>
          <a:p>
            <a:pPr fontAlgn="base">
              <a:buNone/>
            </a:pPr>
            <a:r>
              <a:rPr lang="es-CL" sz="1000" dirty="0" smtClean="0"/>
              <a:t> 6  Resultados </a:t>
            </a:r>
            <a:r>
              <a:rPr lang="es-CL" sz="1000" dirty="0"/>
              <a:t>de la </a:t>
            </a:r>
            <a:r>
              <a:rPr lang="es-CL" sz="1000" dirty="0" smtClean="0"/>
              <a:t> búsqueda en Web</a:t>
            </a:r>
            <a:endParaRPr lang="es-CL" sz="1000" dirty="0"/>
          </a:p>
          <a:p>
            <a:pPr fontAlgn="base">
              <a:buNone/>
            </a:pPr>
            <a:r>
              <a:rPr lang="es-CL" sz="1000" b="1" dirty="0">
                <a:hlinkClick r:id="rId2"/>
              </a:rPr>
              <a:t>Gestión</a:t>
            </a:r>
            <a:r>
              <a:rPr lang="es-CL" sz="1000" dirty="0">
                <a:hlinkClick r:id="rId2"/>
              </a:rPr>
              <a:t> y </a:t>
            </a:r>
            <a:r>
              <a:rPr lang="es-CL" sz="1000" b="1" dirty="0">
                <a:hlinkClick r:id="rId2"/>
              </a:rPr>
              <a:t>Calidad</a:t>
            </a:r>
            <a:r>
              <a:rPr lang="es-CL" sz="1000" dirty="0">
                <a:hlinkClick r:id="rId2"/>
              </a:rPr>
              <a:t> - </a:t>
            </a:r>
            <a:r>
              <a:rPr lang="es-CL" sz="1000" b="1" dirty="0">
                <a:hlinkClick r:id="rId2"/>
              </a:rPr>
              <a:t>Universidad</a:t>
            </a:r>
            <a:r>
              <a:rPr lang="es-CL" sz="1000" dirty="0">
                <a:hlinkClick r:id="rId2"/>
              </a:rPr>
              <a:t> de Concepción</a:t>
            </a:r>
            <a:endParaRPr lang="es-CL" sz="1000" dirty="0"/>
          </a:p>
          <a:p>
            <a:pPr fontAlgn="base">
              <a:buNone/>
            </a:pPr>
            <a:r>
              <a:rPr lang="es-CL" sz="1000" dirty="0"/>
              <a:t>http://www.udec.cl/pexterno/node/146</a:t>
            </a:r>
          </a:p>
          <a:p>
            <a:pPr fontAlgn="base">
              <a:buNone/>
            </a:pPr>
            <a:r>
              <a:rPr lang="es-CL" sz="1000" dirty="0"/>
              <a:t>La </a:t>
            </a:r>
            <a:r>
              <a:rPr lang="es-CL" sz="1000" b="1" dirty="0"/>
              <a:t>Universidad</a:t>
            </a:r>
            <a:r>
              <a:rPr lang="es-CL" sz="1000" dirty="0"/>
              <a:t> de Concepción ha puesto la </a:t>
            </a:r>
            <a:r>
              <a:rPr lang="es-CL" sz="1000" b="1" dirty="0"/>
              <a:t>calidad</a:t>
            </a:r>
            <a:r>
              <a:rPr lang="es-CL" sz="1000" dirty="0"/>
              <a:t> en el centro de su política, comprometiendo a toda la comunidad universitaria en la creación de una cultura  ...</a:t>
            </a:r>
          </a:p>
          <a:p>
            <a:pPr fontAlgn="base">
              <a:buNone/>
            </a:pPr>
            <a:endParaRPr lang="es-CL" sz="1000" dirty="0" smtClean="0">
              <a:hlinkClick r:id="rId3"/>
            </a:endParaRPr>
          </a:p>
          <a:p>
            <a:pPr fontAlgn="base">
              <a:buNone/>
            </a:pPr>
            <a:r>
              <a:rPr lang="es-CL" sz="1000" dirty="0" smtClean="0">
                <a:hlinkClick r:id="rId3"/>
              </a:rPr>
              <a:t>Unidad </a:t>
            </a:r>
            <a:r>
              <a:rPr lang="es-CL" sz="1000" dirty="0">
                <a:hlinkClick r:id="rId3"/>
              </a:rPr>
              <a:t>Central del Sistema de </a:t>
            </a:r>
            <a:r>
              <a:rPr lang="es-CL" sz="1000" b="1" dirty="0">
                <a:hlinkClick r:id="rId3"/>
              </a:rPr>
              <a:t>Gestión</a:t>
            </a:r>
            <a:r>
              <a:rPr lang="es-CL" sz="1000" dirty="0">
                <a:hlinkClick r:id="rId3"/>
              </a:rPr>
              <a:t> de </a:t>
            </a:r>
            <a:r>
              <a:rPr lang="es-CL" sz="1000" b="1" dirty="0">
                <a:hlinkClick r:id="rId3"/>
              </a:rPr>
              <a:t>Calidad</a:t>
            </a:r>
            <a:r>
              <a:rPr lang="es-CL" sz="1000" dirty="0">
                <a:hlinkClick r:id="rId3"/>
              </a:rPr>
              <a:t> - OTEC </a:t>
            </a:r>
            <a:r>
              <a:rPr lang="es-CL" sz="1000" b="1" dirty="0">
                <a:hlinkClick r:id="rId3"/>
              </a:rPr>
              <a:t>...</a:t>
            </a:r>
            <a:endParaRPr lang="es-CL" sz="1000" dirty="0"/>
          </a:p>
          <a:p>
            <a:pPr fontAlgn="base">
              <a:buNone/>
            </a:pPr>
            <a:r>
              <a:rPr lang="es-CL" sz="1000" dirty="0"/>
              <a:t>http://www.uchile.cl/portal/presentacion/vicerrectoria-de-asuntos-economicos-y-gestion-instituci...</a:t>
            </a:r>
          </a:p>
          <a:p>
            <a:pPr fontAlgn="base">
              <a:buNone/>
            </a:pPr>
            <a:r>
              <a:rPr lang="es-CL" sz="1000" b="1" dirty="0"/>
              <a:t>Universidad</a:t>
            </a:r>
            <a:r>
              <a:rPr lang="es-CL" sz="1000" dirty="0"/>
              <a:t> de Chile, institución de educación superior estatal y pública, dedicada a ... La Unidad Central de </a:t>
            </a:r>
            <a:r>
              <a:rPr lang="es-CL" sz="1000" b="1" dirty="0"/>
              <a:t>Gestión</a:t>
            </a:r>
            <a:r>
              <a:rPr lang="es-CL" sz="1000" dirty="0"/>
              <a:t> de </a:t>
            </a:r>
            <a:r>
              <a:rPr lang="es-CL" sz="1000" b="1" dirty="0"/>
              <a:t>Calidad</a:t>
            </a:r>
            <a:r>
              <a:rPr lang="es-CL" sz="1000" dirty="0"/>
              <a:t> está integrada por el siguiente ...</a:t>
            </a:r>
          </a:p>
          <a:p>
            <a:pPr fontAlgn="base">
              <a:buNone/>
            </a:pPr>
            <a:endParaRPr lang="es-CL" sz="1000" dirty="0" smtClean="0">
              <a:hlinkClick r:id="rId4"/>
            </a:endParaRPr>
          </a:p>
          <a:p>
            <a:pPr fontAlgn="base">
              <a:buNone/>
            </a:pPr>
            <a:r>
              <a:rPr lang="es-CL" sz="1000" dirty="0" smtClean="0">
                <a:hlinkClick r:id="rId4"/>
              </a:rPr>
              <a:t>Diplomado </a:t>
            </a:r>
            <a:r>
              <a:rPr lang="es-CL" sz="1000" dirty="0">
                <a:hlinkClick r:id="rId4"/>
              </a:rPr>
              <a:t>en </a:t>
            </a:r>
            <a:r>
              <a:rPr lang="es-CL" sz="1000" b="1" dirty="0">
                <a:hlinkClick r:id="rId4"/>
              </a:rPr>
              <a:t>Gestión</a:t>
            </a:r>
            <a:r>
              <a:rPr lang="es-CL" sz="1000" dirty="0">
                <a:hlinkClick r:id="rId4"/>
              </a:rPr>
              <a:t> de </a:t>
            </a:r>
            <a:r>
              <a:rPr lang="es-CL" sz="1000" b="1" dirty="0">
                <a:hlinkClick r:id="rId4"/>
              </a:rPr>
              <a:t>Calidad</a:t>
            </a:r>
            <a:r>
              <a:rPr lang="es-CL" sz="1000" dirty="0">
                <a:hlinkClick r:id="rId4"/>
              </a:rPr>
              <a:t> y Acreditación | Salud </a:t>
            </a:r>
            <a:r>
              <a:rPr lang="es-CL" sz="1000" b="1" dirty="0">
                <a:hlinkClick r:id="rId4"/>
              </a:rPr>
              <a:t>...</a:t>
            </a:r>
            <a:endParaRPr lang="es-CL" sz="1000" dirty="0"/>
          </a:p>
          <a:p>
            <a:pPr fontAlgn="base">
              <a:buNone/>
            </a:pPr>
            <a:r>
              <a:rPr lang="es-CL" sz="1000" dirty="0"/>
              <a:t>http://www.postgradounab.cl/programa/diplomado-en-gestion-de-calidad-acreditacion/</a:t>
            </a:r>
          </a:p>
          <a:p>
            <a:pPr fontAlgn="base">
              <a:buNone/>
            </a:pPr>
            <a:r>
              <a:rPr lang="es-CL" sz="1000" dirty="0"/>
              <a:t>Comprende el cómo se inserta la garantía de </a:t>
            </a:r>
            <a:r>
              <a:rPr lang="es-CL" sz="1000" b="1" dirty="0"/>
              <a:t>calidad</a:t>
            </a:r>
            <a:r>
              <a:rPr lang="es-CL" sz="1000" dirty="0"/>
              <a:t> dentro de la nueva institucionalidad en salud, los modelos de </a:t>
            </a:r>
            <a:r>
              <a:rPr lang="es-CL" sz="1000" b="1" dirty="0"/>
              <a:t>calidad</a:t>
            </a:r>
            <a:r>
              <a:rPr lang="es-CL" sz="1000" dirty="0"/>
              <a:t>, el proceso de acreditación y sus ...</a:t>
            </a:r>
          </a:p>
          <a:p>
            <a:pPr fontAlgn="base">
              <a:buNone/>
            </a:pPr>
            <a:endParaRPr lang="es-CL" sz="1000" dirty="0" smtClean="0"/>
          </a:p>
          <a:p>
            <a:pPr fontAlgn="base">
              <a:buNone/>
            </a:pPr>
            <a:r>
              <a:rPr lang="es-CL" sz="1000" dirty="0" smtClean="0">
                <a:hlinkClick r:id="rId5"/>
              </a:rPr>
              <a:t>Diplomado </a:t>
            </a:r>
            <a:r>
              <a:rPr lang="es-CL" sz="1000" dirty="0">
                <a:hlinkClick r:id="rId5"/>
              </a:rPr>
              <a:t>en </a:t>
            </a:r>
            <a:r>
              <a:rPr lang="es-CL" sz="1000" b="1" dirty="0">
                <a:hlinkClick r:id="rId5"/>
              </a:rPr>
              <a:t>Gestión de la calidad</a:t>
            </a:r>
            <a:r>
              <a:rPr lang="es-CL" sz="1000" dirty="0">
                <a:hlinkClick r:id="rId5"/>
              </a:rPr>
              <a:t> y excelencia organizacional</a:t>
            </a:r>
            <a:endParaRPr lang="es-CL" sz="1000" dirty="0"/>
          </a:p>
          <a:p>
            <a:pPr fontAlgn="base">
              <a:buNone/>
            </a:pPr>
            <a:r>
              <a:rPr lang="es-CL" sz="1000" dirty="0"/>
              <a:t>http://www.educacioncontinua.uc.cl/16252-ficha-diplomado-en-gestion-de-la-calidad-y-excelencia-o...</a:t>
            </a:r>
          </a:p>
          <a:p>
            <a:pPr fontAlgn="base">
              <a:buNone/>
            </a:pPr>
            <a:r>
              <a:rPr lang="es-CL" sz="1000" dirty="0"/>
              <a:t>Este diplomado aborda los principios y las prácticas de la </a:t>
            </a:r>
            <a:r>
              <a:rPr lang="es-CL" sz="1000" b="1" dirty="0"/>
              <a:t>gestión de la calidad</a:t>
            </a:r>
            <a:r>
              <a:rPr lang="es-CL" sz="1000" dirty="0"/>
              <a:t> y del aporte de ésta a la excelencia organizacional de cualquier empresa o ...</a:t>
            </a:r>
          </a:p>
          <a:p>
            <a:pPr fontAlgn="base">
              <a:buNone/>
            </a:pPr>
            <a:endParaRPr lang="es-CL" sz="1000" dirty="0" smtClean="0">
              <a:hlinkClick r:id="rId6"/>
            </a:endParaRPr>
          </a:p>
          <a:p>
            <a:pPr fontAlgn="base">
              <a:buNone/>
            </a:pPr>
            <a:r>
              <a:rPr lang="es-CL" sz="1000" dirty="0" smtClean="0">
                <a:hlinkClick r:id="rId6"/>
              </a:rPr>
              <a:t>Dirección </a:t>
            </a:r>
            <a:r>
              <a:rPr lang="es-CL" sz="1000" dirty="0">
                <a:hlinkClick r:id="rId6"/>
              </a:rPr>
              <a:t>General de </a:t>
            </a:r>
            <a:r>
              <a:rPr lang="es-CL" sz="1000" b="1" dirty="0">
                <a:hlinkClick r:id="rId6"/>
              </a:rPr>
              <a:t>Gestión de la Calidad</a:t>
            </a:r>
            <a:r>
              <a:rPr lang="es-CL" sz="1000" dirty="0">
                <a:hlinkClick r:id="rId6"/>
              </a:rPr>
              <a:t> - </a:t>
            </a:r>
            <a:r>
              <a:rPr lang="es-CL" sz="1000" b="1" dirty="0">
                <a:hlinkClick r:id="rId6"/>
              </a:rPr>
              <a:t>Universidad</a:t>
            </a:r>
            <a:r>
              <a:rPr lang="es-CL" sz="1000" dirty="0">
                <a:hlinkClick r:id="rId6"/>
              </a:rPr>
              <a:t> de Playa </a:t>
            </a:r>
            <a:r>
              <a:rPr lang="es-CL" sz="1000" b="1" dirty="0">
                <a:hlinkClick r:id="rId6"/>
              </a:rPr>
              <a:t>...</a:t>
            </a:r>
            <a:endParaRPr lang="es-CL" sz="1000" dirty="0"/>
          </a:p>
          <a:p>
            <a:pPr fontAlgn="base">
              <a:buNone/>
            </a:pPr>
            <a:r>
              <a:rPr lang="es-CL" sz="1000" dirty="0"/>
              <a:t>http://www.upla.cl/calidad/</a:t>
            </a:r>
          </a:p>
          <a:p>
            <a:pPr fontAlgn="base">
              <a:buNone/>
            </a:pPr>
            <a:r>
              <a:rPr lang="es-CL" sz="1000" dirty="0"/>
              <a:t>Guías de Autoevaluación. Guías para los procesos de Autoevaluación de la </a:t>
            </a:r>
            <a:r>
              <a:rPr lang="es-CL" sz="1000" b="1" dirty="0"/>
              <a:t>Universidad</a:t>
            </a:r>
            <a:r>
              <a:rPr lang="es-CL" sz="1000" dirty="0"/>
              <a:t> de Playa Ancha. </a:t>
            </a:r>
            <a:r>
              <a:rPr lang="es-CL" sz="1000" dirty="0" err="1"/>
              <a:t>SLIDER_guias_autoev</a:t>
            </a:r>
            <a:r>
              <a:rPr lang="es-CL" sz="1000" dirty="0"/>
              <a:t> ...</a:t>
            </a:r>
          </a:p>
          <a:p>
            <a:pPr fontAlgn="base">
              <a:buNone/>
            </a:pPr>
            <a:endParaRPr lang="es-CL" sz="1000" dirty="0" smtClean="0">
              <a:hlinkClick r:id="rId7"/>
            </a:endParaRPr>
          </a:p>
          <a:p>
            <a:pPr fontAlgn="base">
              <a:buNone/>
            </a:pPr>
            <a:r>
              <a:rPr lang="es-CL" sz="1000" dirty="0" smtClean="0">
                <a:hlinkClick r:id="rId7"/>
              </a:rPr>
              <a:t>Magíster </a:t>
            </a:r>
            <a:r>
              <a:rPr lang="es-CL" sz="1000" dirty="0">
                <a:hlinkClick r:id="rId7"/>
              </a:rPr>
              <a:t>en </a:t>
            </a:r>
            <a:r>
              <a:rPr lang="es-CL" sz="1000" b="1" dirty="0">
                <a:hlinkClick r:id="rId7"/>
              </a:rPr>
              <a:t>Gestión</a:t>
            </a:r>
            <a:r>
              <a:rPr lang="es-CL" sz="1000" dirty="0">
                <a:hlinkClick r:id="rId7"/>
              </a:rPr>
              <a:t> Educacional de </a:t>
            </a:r>
            <a:r>
              <a:rPr lang="es-CL" sz="1000" b="1" dirty="0">
                <a:hlinkClick r:id="rId7"/>
              </a:rPr>
              <a:t>Calidad</a:t>
            </a:r>
            <a:r>
              <a:rPr lang="es-CL" sz="1000" dirty="0">
                <a:hlinkClick r:id="rId7"/>
              </a:rPr>
              <a:t> - </a:t>
            </a:r>
            <a:r>
              <a:rPr lang="es-CL" sz="1000" b="1" dirty="0">
                <a:hlinkClick r:id="rId7"/>
              </a:rPr>
              <a:t>universidad</a:t>
            </a:r>
            <a:r>
              <a:rPr lang="es-CL" sz="1000" dirty="0">
                <a:hlinkClick r:id="rId7"/>
              </a:rPr>
              <a:t> de los </a:t>
            </a:r>
            <a:r>
              <a:rPr lang="es-CL" sz="1000" b="1" dirty="0">
                <a:hlinkClick r:id="rId7"/>
              </a:rPr>
              <a:t>...</a:t>
            </a:r>
            <a:endParaRPr lang="es-CL" sz="1000" dirty="0"/>
          </a:p>
          <a:p>
            <a:pPr fontAlgn="base">
              <a:buNone/>
            </a:pPr>
            <a:r>
              <a:rPr lang="es-CL" sz="1000" dirty="0"/>
              <a:t>http://postgrados.uandes.cl/postgrado/magister-en-gestion-educacional-de-calidad/</a:t>
            </a:r>
          </a:p>
          <a:p>
            <a:pPr fontAlgn="base">
              <a:buNone/>
            </a:pPr>
            <a:r>
              <a:rPr lang="es-CL" sz="1000" dirty="0"/>
              <a:t>Es por esto que la UANDES imparte desde el año 2010 el Magíster en </a:t>
            </a:r>
            <a:r>
              <a:rPr lang="es-CL" sz="1000" b="1" dirty="0"/>
              <a:t>Gestión</a:t>
            </a:r>
            <a:r>
              <a:rPr lang="es-CL" sz="1000" dirty="0"/>
              <a:t> Educacional de </a:t>
            </a:r>
            <a:r>
              <a:rPr lang="es-CL" sz="1000" b="1" dirty="0"/>
              <a:t>Calidad</a:t>
            </a:r>
            <a:r>
              <a:rPr lang="es-CL" sz="1000" dirty="0"/>
              <a:t>, cuyo principal objetivo es formar directivos con ...</a:t>
            </a:r>
          </a:p>
          <a:p>
            <a:pPr>
              <a:buNone/>
            </a:pPr>
            <a:endParaRPr lang="es-CL"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cap="all" dirty="0" smtClean="0"/>
              <a:t>EDUCACIÓN SUPERIOR</a:t>
            </a:r>
            <a:br>
              <a:rPr lang="es-CL" b="1" cap="all" dirty="0" smtClean="0"/>
            </a:br>
            <a:r>
              <a:rPr lang="es-CL" b="1" cap="all" dirty="0" smtClean="0"/>
              <a:t>CONTEXTO (2)</a:t>
            </a:r>
            <a:endParaRPr lang="es-CL" dirty="0"/>
          </a:p>
        </p:txBody>
      </p:sp>
      <p:sp>
        <p:nvSpPr>
          <p:cNvPr id="3" name="2 Marcador de contenido"/>
          <p:cNvSpPr>
            <a:spLocks noGrp="1"/>
          </p:cNvSpPr>
          <p:nvPr>
            <p:ph idx="1"/>
          </p:nvPr>
        </p:nvSpPr>
        <p:spPr>
          <a:xfrm>
            <a:off x="457200" y="1916832"/>
            <a:ext cx="8229600" cy="4209331"/>
          </a:xfrm>
        </p:spPr>
        <p:txBody>
          <a:bodyPr>
            <a:normAutofit fontScale="47500" lnSpcReduction="20000"/>
          </a:bodyPr>
          <a:lstStyle/>
          <a:p>
            <a:r>
              <a:rPr lang="es-CL" dirty="0" smtClean="0">
                <a:solidFill>
                  <a:srgbClr val="0000FF"/>
                </a:solidFill>
              </a:rPr>
              <a:t>El nuevo marco normativo consideró no sólo a las universidades como instituciones de educación superior, como había sido hasta 1980, sino que además reconoció formalmente dos nuevos tipos de instituciones no universitarias: los institutos profesionales y los centros de formación técnica</a:t>
            </a:r>
            <a:r>
              <a:rPr lang="es-CL" dirty="0" smtClean="0"/>
              <a:t>. A partir de ellos, se pretendía descomprimir la creciente demanda por estudios universitarios e incorporar a la formación para el trabajo al sistema de educación formal, que hasta esa época se desarrollaba sin reconocimiento oficial. Más tarde</a:t>
            </a:r>
            <a:r>
              <a:rPr lang="es-CL" dirty="0" smtClean="0">
                <a:solidFill>
                  <a:srgbClr val="0000FF"/>
                </a:solidFill>
              </a:rPr>
              <a:t>, en 1998, se reconocieron además como instituciones de educación superior aquellas organizaciones de formación dependientes de las Fuerzas Armadas y de Orden y Seguridad, y de la Policía de Investigaciones</a:t>
            </a:r>
            <a:r>
              <a:rPr lang="es-CL" dirty="0" smtClean="0"/>
              <a:t>.</a:t>
            </a:r>
          </a:p>
          <a:p>
            <a:pPr>
              <a:buNone/>
            </a:pPr>
            <a:endParaRPr lang="es-CL" dirty="0" smtClean="0"/>
          </a:p>
          <a:p>
            <a:r>
              <a:rPr lang="es-CL" i="1" u="sng" dirty="0" smtClean="0">
                <a:solidFill>
                  <a:srgbClr val="0000FF"/>
                </a:solidFill>
              </a:rPr>
              <a:t>Las nuevas instituciones de educación superior no gozaban de autonomía plena, por cuanto debían someterse por un periodo determinado de tiempo a la supervisión externa. Esta limitación era principalmente académica, puesto que -en sus inicios- las nuevas instituciones no estaban habilitadas para otorgar títulos y grados académicos en forma independiente.</a:t>
            </a:r>
          </a:p>
          <a:p>
            <a:pPr>
              <a:buNone/>
            </a:pPr>
            <a:endParaRPr lang="es-CL" dirty="0" smtClean="0"/>
          </a:p>
          <a:p>
            <a:r>
              <a:rPr lang="es-CL" dirty="0" smtClean="0"/>
              <a:t>Así</a:t>
            </a:r>
            <a:r>
              <a:rPr lang="es-CL" dirty="0" smtClean="0">
                <a:solidFill>
                  <a:srgbClr val="0000FF"/>
                </a:solidFill>
              </a:rPr>
              <a:t>, las primeras instituciones de educación privada fueron supervisadas a través del sistema de </a:t>
            </a:r>
            <a:r>
              <a:rPr lang="es-CL" dirty="0" err="1" smtClean="0">
                <a:solidFill>
                  <a:srgbClr val="0000FF"/>
                </a:solidFill>
              </a:rPr>
              <a:t>examinación</a:t>
            </a:r>
            <a:r>
              <a:rPr lang="es-CL" dirty="0" smtClean="0">
                <a:solidFill>
                  <a:srgbClr val="0000FF"/>
                </a:solidFill>
              </a:rPr>
              <a:t> [D.F.L. 1/80 y D.F.L. 5/1980, de Educación], administrado por una universidad examinadora frente a la cual los alumnos de la institución examinada debían rendir sus exámenes finales de asignatura y de grado.</a:t>
            </a:r>
            <a:r>
              <a:rPr lang="es-CL" dirty="0" smtClean="0"/>
              <a:t> También la entidad examinadora debía aprobar los planes y programas de estudio que proyectaba impartir la institución examinada, en forma previa a su aplicación.</a:t>
            </a:r>
          </a:p>
          <a:p>
            <a:endParaRPr lang="es-C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100" dirty="0" smtClean="0"/>
              <a:t>Estudios e investigación reciente en Chile </a:t>
            </a:r>
            <a:br>
              <a:rPr lang="es-CL" sz="3100" dirty="0" smtClean="0"/>
            </a:br>
            <a:r>
              <a:rPr lang="es-CL" sz="1600" dirty="0" smtClean="0"/>
              <a:t>(Seleccionados 2 para este tema)</a:t>
            </a:r>
            <a:endParaRPr lang="es-CL" sz="2400" dirty="0"/>
          </a:p>
        </p:txBody>
      </p:sp>
      <p:sp>
        <p:nvSpPr>
          <p:cNvPr id="3" name="2 Marcador de contenido"/>
          <p:cNvSpPr>
            <a:spLocks noGrp="1"/>
          </p:cNvSpPr>
          <p:nvPr>
            <p:ph idx="1"/>
          </p:nvPr>
        </p:nvSpPr>
        <p:spPr/>
        <p:txBody>
          <a:bodyPr>
            <a:normAutofit fontScale="92500" lnSpcReduction="20000"/>
          </a:bodyPr>
          <a:lstStyle/>
          <a:p>
            <a:r>
              <a:rPr lang="es-CL" b="1" dirty="0" smtClean="0"/>
              <a:t>PROCESOS UNIVERSITARIOS DINÁMICOS: EL MODELO DE GESTIÓN DE LA CALIDAD TOTAL</a:t>
            </a:r>
          </a:p>
          <a:p>
            <a:pPr>
              <a:buNone/>
            </a:pPr>
            <a:r>
              <a:rPr lang="es-CL" sz="2200" dirty="0" smtClean="0"/>
              <a:t>      Óscar Espinoza, Luis Eduardo González (2006)</a:t>
            </a:r>
          </a:p>
          <a:p>
            <a:r>
              <a:rPr lang="es-CL" b="1" dirty="0" smtClean="0"/>
              <a:t>CAMBIOS EN LA GESTIÓN INSTITUCIONAL EN UNIVERSIDADES, A PARTIR DE LA IMPLEMENTACIÓN DEL SISTEMA NACIONAL DE ASEGURAMIENTO DE LA CALIDAD: LA EXPERIENCIA CHILENA</a:t>
            </a:r>
          </a:p>
          <a:p>
            <a:pPr>
              <a:buNone/>
            </a:pPr>
            <a:r>
              <a:rPr lang="es-CL" sz="2100" b="1" dirty="0" smtClean="0"/>
              <a:t>       </a:t>
            </a:r>
            <a:r>
              <a:rPr lang="es-CL" sz="2100" dirty="0" err="1" smtClean="0"/>
              <a:t>Lemaitre</a:t>
            </a:r>
            <a:r>
              <a:rPr lang="es-CL" sz="2100" dirty="0" smtClean="0"/>
              <a:t>, María José, Maturana, Mario, </a:t>
            </a:r>
            <a:r>
              <a:rPr lang="es-CL" sz="2100" dirty="0" err="1" smtClean="0"/>
              <a:t>Zenteno</a:t>
            </a:r>
            <a:r>
              <a:rPr lang="es-CL" sz="2100" dirty="0" smtClean="0"/>
              <a:t>, Elisa, &amp; Alvarado, Andrea. (2012). CAMBIOS EN LA GESTIÓN INSTITUCIONAL EN UNIVERSIDADES, A PARTIR DE LA IMPLEMENTACIÓN DEL SISTEMA NACIONAL DE ASEGURAMIENTO DE LA CALIDAD: LA EXPERIENCIA CHILENA. </a:t>
            </a:r>
            <a:r>
              <a:rPr lang="es-CL" sz="2100" i="1" dirty="0" smtClean="0"/>
              <a:t>Calidad en la educación</a:t>
            </a:r>
            <a:r>
              <a:rPr lang="es-CL" sz="2100" dirty="0" smtClean="0"/>
              <a:t>, (36), 21-52. </a:t>
            </a:r>
            <a:endParaRPr lang="es-CL" sz="21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301006"/>
          </a:xfrm>
        </p:spPr>
        <p:txBody>
          <a:bodyPr>
            <a:noAutofit/>
          </a:bodyPr>
          <a:lstStyle/>
          <a:p>
            <a:r>
              <a:rPr lang="es-CL" sz="2400" b="1" cap="all" dirty="0" smtClean="0"/>
              <a:t>REVISTA CALIDAD EN LA EDUCACIÓN</a:t>
            </a:r>
            <a:br>
              <a:rPr lang="es-CL" sz="2400" b="1" cap="all" dirty="0" smtClean="0"/>
            </a:br>
            <a:r>
              <a:rPr lang="es-CL" sz="2400" dirty="0" smtClean="0">
                <a:hlinkClick r:id="rId2"/>
              </a:rPr>
              <a:t>http://www.cned.cl/public/secciones/seccionrevistacalidad/revista_calidad_leer_revista.aspx?idPublicacion=53</a:t>
            </a:r>
            <a:r>
              <a:rPr lang="es-CL" sz="2400" dirty="0" smtClean="0"/>
              <a:t> </a:t>
            </a:r>
            <a:r>
              <a:rPr lang="es-CL" sz="2400" b="1" cap="all" dirty="0" smtClean="0"/>
              <a:t/>
            </a:r>
            <a:br>
              <a:rPr lang="es-CL" sz="2400" b="1" cap="all" dirty="0" smtClean="0"/>
            </a:br>
            <a:endParaRPr lang="es-CL" sz="2400" dirty="0"/>
          </a:p>
        </p:txBody>
      </p:sp>
      <p:sp>
        <p:nvSpPr>
          <p:cNvPr id="3" name="2 Marcador de contenido"/>
          <p:cNvSpPr>
            <a:spLocks noGrp="1"/>
          </p:cNvSpPr>
          <p:nvPr>
            <p:ph idx="1"/>
          </p:nvPr>
        </p:nvSpPr>
        <p:spPr/>
        <p:txBody>
          <a:bodyPr>
            <a:normAutofit fontScale="70000" lnSpcReduction="20000"/>
          </a:bodyPr>
          <a:lstStyle/>
          <a:p>
            <a:r>
              <a:rPr lang="es-CL" dirty="0" smtClean="0"/>
              <a:t>PROCESOS UNIVERSITARIOS DINÁMICOS: EL MODELO DE GESTIÓN DE LA CALIDAD TOTAL Óscar Espinoza, Luis Eduardo González (2006) éstos autores señalan en la p.18:</a:t>
            </a:r>
          </a:p>
          <a:p>
            <a:r>
              <a:rPr lang="es-CL" dirty="0" smtClean="0"/>
              <a:t>“El presente artículo pretende, por una parte, describir y analizar el Modelo TQM (Total </a:t>
            </a:r>
            <a:r>
              <a:rPr lang="es-CL" dirty="0" err="1" smtClean="0"/>
              <a:t>Quality</a:t>
            </a:r>
            <a:r>
              <a:rPr lang="es-CL" dirty="0" smtClean="0"/>
              <a:t> Management) que ha venido implementándose en universidades y </a:t>
            </a:r>
            <a:r>
              <a:rPr lang="es-CL" dirty="0" err="1" smtClean="0"/>
              <a:t>colleges</a:t>
            </a:r>
            <a:r>
              <a:rPr lang="es-CL" dirty="0" smtClean="0"/>
              <a:t> del mundo desarrollado desde fines de la década del ochenta, y, por otra, discutir su potencialidad para el caso chileno. </a:t>
            </a:r>
            <a:r>
              <a:rPr lang="es-CL" i="1" dirty="0" smtClean="0">
                <a:solidFill>
                  <a:srgbClr val="0000FF"/>
                </a:solidFill>
              </a:rPr>
              <a:t>Se trata de una experiencia relativamente novedosa que comenzó a cultivarse desde mediados de los años 80 en América del Norte y, posteriormente, en Europa. Del Modelo TQM poco se conoce en Chile en el ámbito de la gestión universitaria, si bien se ha utilizado en el sector productivo y se ha trabajado en algunos cursos de administración e ingeniería industrial; no obstante, su esencia y proyecciones prácticamente no han sido objeto de discusión en la literatura especializada sobre educación superior en el país.”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1800" dirty="0"/>
              <a:t>PROCESOS UNIVERSITARIOS DINÁMICOS: EL MODELO DE GESTIÓN DE LA CALIDAD TOTAL Óscar Espinoza, Luis Eduardo González (2006) éstos autores señalan en la p.18:</a:t>
            </a:r>
            <a:br>
              <a:rPr lang="es-CL" sz="1800" dirty="0"/>
            </a:br>
            <a:r>
              <a:rPr lang="es-CL" sz="1800" dirty="0" smtClean="0"/>
              <a:t>(2)</a:t>
            </a:r>
            <a:endParaRPr lang="es-CL" sz="1800" dirty="0"/>
          </a:p>
        </p:txBody>
      </p:sp>
      <p:sp>
        <p:nvSpPr>
          <p:cNvPr id="3" name="2 Marcador de contenido"/>
          <p:cNvSpPr>
            <a:spLocks noGrp="1"/>
          </p:cNvSpPr>
          <p:nvPr>
            <p:ph idx="1"/>
          </p:nvPr>
        </p:nvSpPr>
        <p:spPr/>
        <p:txBody>
          <a:bodyPr>
            <a:normAutofit fontScale="55000" lnSpcReduction="20000"/>
          </a:bodyPr>
          <a:lstStyle/>
          <a:p>
            <a:r>
              <a:rPr lang="es-CL" dirty="0"/>
              <a:t>Al finalizar el documento en la p.32 los autores expresan en Palabras finales </a:t>
            </a:r>
          </a:p>
          <a:p>
            <a:r>
              <a:rPr lang="es-CL" b="1" i="1" dirty="0">
                <a:solidFill>
                  <a:srgbClr val="0000FF"/>
                </a:solidFill>
              </a:rPr>
              <a:t>“Las potencialidades que se abren con el Modelo TQM para establecer procesos dinámicos de gestión en las instituciones postsecundarias quedan evidenciadas por su aplicación a los distintos ámbitos del quehacer académico e institucional. La experiencia en la aplicación de este modelo en Chile, en el campo de las instituciones de educación superior, ha sido limitada, a pesar de las ventajas de su implementación</a:t>
            </a:r>
            <a:r>
              <a:rPr lang="es-CL" b="1" i="1" dirty="0" smtClean="0">
                <a:solidFill>
                  <a:srgbClr val="0000FF"/>
                </a:solidFill>
              </a:rPr>
              <a:t>.</a:t>
            </a:r>
          </a:p>
          <a:p>
            <a:r>
              <a:rPr lang="es-CL" dirty="0" smtClean="0"/>
              <a:t> </a:t>
            </a:r>
            <a:r>
              <a:rPr lang="es-CL" dirty="0"/>
              <a:t>Se sugiere generar experiencias de aplicación del Modelo TQM en Chile tal como se ha hecho en diversos países desarrollados. Sin embargo, debieran considerarse las restricciones establecidas en los estatutos y en las normativas jurídicas que rigen las estructuras del gobierno universitario</a:t>
            </a:r>
            <a:r>
              <a:rPr lang="es-CL" dirty="0" smtClean="0"/>
              <a:t>.</a:t>
            </a:r>
          </a:p>
          <a:p>
            <a:r>
              <a:rPr lang="es-CL" dirty="0" smtClean="0"/>
              <a:t> </a:t>
            </a:r>
            <a:r>
              <a:rPr lang="es-CL" dirty="0"/>
              <a:t>Asimismo, deben contemplarse las diferencias ente las instituciones académicas y las empresas, para las cuales las condiciones laborales y las funciones productivas son de naturaleza totalmente distinta. </a:t>
            </a:r>
            <a:r>
              <a:rPr lang="es-CL" dirty="0" smtClean="0"/>
              <a:t>(CALIDAD </a:t>
            </a:r>
            <a:r>
              <a:rPr lang="es-CL" dirty="0"/>
              <a:t>EN LA EDUCACIÓN No 24, julio 2006 -</a:t>
            </a:r>
            <a:r>
              <a:rPr lang="es-CL" dirty="0" smtClean="0"/>
              <a:t>33</a:t>
            </a:r>
            <a:r>
              <a:rPr lang="es-CL" b="1" i="1" dirty="0" smtClean="0">
                <a:solidFill>
                  <a:srgbClr val="0000FF"/>
                </a:solidFill>
              </a:rPr>
              <a:t>) </a:t>
            </a:r>
            <a:r>
              <a:rPr lang="es-CL" b="1" i="1" dirty="0">
                <a:solidFill>
                  <a:srgbClr val="0000FF"/>
                </a:solidFill>
              </a:rPr>
              <a:t>Finalmente, la aplicación del modelo no debiera afectar ni la autonomía institucional ni la libertad académica, puesto que ambos son pilares que constituyen parte de la esencia de toda institución de educación superior.”</a:t>
            </a:r>
          </a:p>
          <a:p>
            <a:endParaRPr lang="es-CL" dirty="0"/>
          </a:p>
        </p:txBody>
      </p:sp>
    </p:spTree>
    <p:extLst>
      <p:ext uri="{BB962C8B-B14F-4D97-AF65-F5344CB8AC3E}">
        <p14:creationId xmlns:p14="http://schemas.microsoft.com/office/powerpoint/2010/main" val="1208310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7978080" cy="1143000"/>
          </a:xfrm>
        </p:spPr>
        <p:txBody>
          <a:bodyPr>
            <a:noAutofit/>
          </a:bodyPr>
          <a:lstStyle/>
          <a:p>
            <a:r>
              <a:rPr lang="es-CL" sz="2000" b="1" dirty="0"/>
              <a:t>CAMBIOS EN LA GESTIÓN INSTITUCIONAL EN UNIVERSIDADES, A PARTIR DE LA IMPLEMENTACIÓN DEL SISTEMA NACIONAL DE ASEGURAMIENTO DE LA CALIDAD: LA EXPERIENCIA CHILENA</a:t>
            </a:r>
            <a:endParaRPr lang="es-CL" sz="2000" dirty="0"/>
          </a:p>
        </p:txBody>
      </p:sp>
      <p:sp>
        <p:nvSpPr>
          <p:cNvPr id="3" name="2 Marcador de contenido"/>
          <p:cNvSpPr>
            <a:spLocks noGrp="1"/>
          </p:cNvSpPr>
          <p:nvPr>
            <p:ph idx="1"/>
          </p:nvPr>
        </p:nvSpPr>
        <p:spPr/>
        <p:txBody>
          <a:bodyPr>
            <a:normAutofit fontScale="62500" lnSpcReduction="20000"/>
          </a:bodyPr>
          <a:lstStyle/>
          <a:p>
            <a:r>
              <a:rPr lang="es-CL" dirty="0" err="1"/>
              <a:t>Lemaitre</a:t>
            </a:r>
            <a:r>
              <a:rPr lang="es-CL" dirty="0"/>
              <a:t>, María José, Maturana, Mario, Zenteno, Elisa, &amp; Alvarado, Andrea. (2012). CAMBIOS EN LA GESTIÓN INSTITUCIONAL EN UNIVERSIDADES, A PARTIR DE LA IMPLEMENTACIÓN DEL SISTEMA NACIONAL DE ASEGURAMIENTO DE LA CALIDAD: LA EXPERIENCIA CHILENA. </a:t>
            </a:r>
            <a:r>
              <a:rPr lang="es-CL" i="1" dirty="0"/>
              <a:t>Calidad en la educación</a:t>
            </a:r>
            <a:r>
              <a:rPr lang="es-CL" dirty="0"/>
              <a:t>, (36), 21-52. </a:t>
            </a:r>
          </a:p>
          <a:p>
            <a:r>
              <a:rPr lang="es-CL" dirty="0" smtClean="0"/>
              <a:t>Según estos investigadores:</a:t>
            </a:r>
          </a:p>
          <a:p>
            <a:r>
              <a:rPr lang="es-CL" dirty="0" smtClean="0"/>
              <a:t>“La </a:t>
            </a:r>
            <a:r>
              <a:rPr lang="es-CL" dirty="0"/>
              <a:t>paulatina instalación del Sistema Nacional de Aseguramiento de Calidad en la Educación Superior y, principalmente, </a:t>
            </a:r>
            <a:r>
              <a:rPr lang="es-CL" b="1" dirty="0"/>
              <a:t>los procesos de acreditación institucional, han producido impactos en la gestión de las instituciones de nuestro país</a:t>
            </a:r>
            <a:r>
              <a:rPr lang="es-CL" b="1" dirty="0">
                <a:solidFill>
                  <a:srgbClr val="0000FF"/>
                </a:solidFill>
              </a:rPr>
              <a:t>. Estos cambios se observan especialmente en la gestión del aseguramiento de la calidad, en términos de creación o adaptación de estructuras orgánicas, de mecanismos, uso y análisis de insumos de información, buenas prácticas y, en general, un mayor grado de familiaridad de los actores involucrados. </a:t>
            </a:r>
            <a:r>
              <a:rPr lang="es-CL" dirty="0"/>
              <a:t>Esta investigación tiene por objeto identificar dichos impactos, precisando los cambios y las buenas prácticas, con la finalidad de contribuir con dicho conocimiento al mejoramiento de la gestión de las instituciones de educación </a:t>
            </a:r>
            <a:r>
              <a:rPr lang="es-CL" dirty="0" smtClean="0"/>
              <a:t>terciaria”.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3100" dirty="0" smtClean="0"/>
              <a:t>A continuación,  se detallan los elementos que este equipo de investigadores consideró en su  recorrido.</a:t>
            </a:r>
            <a:r>
              <a:rPr lang="es-CL" dirty="0" smtClean="0"/>
              <a:t/>
            </a:r>
            <a:br>
              <a:rPr lang="es-CL" dirty="0" smtClean="0"/>
            </a:br>
            <a:endParaRPr lang="es-CL" dirty="0"/>
          </a:p>
        </p:txBody>
      </p:sp>
      <p:sp>
        <p:nvSpPr>
          <p:cNvPr id="3" name="2 Marcador de contenido"/>
          <p:cNvSpPr>
            <a:spLocks noGrp="1"/>
          </p:cNvSpPr>
          <p:nvPr>
            <p:ph idx="1"/>
          </p:nvPr>
        </p:nvSpPr>
        <p:spPr/>
        <p:txBody>
          <a:bodyPr>
            <a:normAutofit fontScale="47500" lnSpcReduction="20000"/>
          </a:bodyPr>
          <a:lstStyle/>
          <a:p>
            <a:r>
              <a:rPr lang="es-CL" sz="3600" b="1" dirty="0" smtClean="0">
                <a:solidFill>
                  <a:srgbClr val="0000FF"/>
                </a:solidFill>
              </a:rPr>
              <a:t>“..El </a:t>
            </a:r>
            <a:r>
              <a:rPr lang="es-CL" sz="3600" b="1" dirty="0">
                <a:solidFill>
                  <a:srgbClr val="0000FF"/>
                </a:solidFill>
              </a:rPr>
              <a:t>primer aspecto fundamental en la evolución de los mecanismos de aseguramiento de la calidad es la revisión de la misión y la incorporación de </a:t>
            </a:r>
            <a:r>
              <a:rPr lang="es-CL" sz="3600" b="1" dirty="0" smtClean="0">
                <a:solidFill>
                  <a:srgbClr val="0000FF"/>
                </a:solidFill>
              </a:rPr>
              <a:t>ésta </a:t>
            </a:r>
            <a:r>
              <a:rPr lang="es-CL" sz="3600" b="1" dirty="0">
                <a:solidFill>
                  <a:srgbClr val="0000FF"/>
                </a:solidFill>
              </a:rPr>
              <a:t>en los procesos de planeación interna.</a:t>
            </a:r>
            <a:r>
              <a:rPr lang="es-CL" sz="3600" dirty="0">
                <a:solidFill>
                  <a:srgbClr val="0000FF"/>
                </a:solidFill>
              </a:rPr>
              <a:t> </a:t>
            </a:r>
            <a:r>
              <a:rPr lang="es-CL" sz="3600" dirty="0"/>
              <a:t>Si bien este aspecto pudiese parecer básico, en su debido momento las instituciones analizadas debieron realizar un proceso de análisis profundo respecto de las implicancias, significado y alcance de la misión; por ello, esta revisión es considerada como una fase fundamental en la incorporación de mecanismos de aseguramiento de la calidad en las universidades</a:t>
            </a:r>
            <a:r>
              <a:rPr lang="es-CL" sz="3600" dirty="0" smtClean="0"/>
              <a:t>.</a:t>
            </a:r>
          </a:p>
          <a:p>
            <a:pPr marL="0" indent="0">
              <a:buNone/>
            </a:pPr>
            <a:endParaRPr lang="es-CL" sz="3600" dirty="0"/>
          </a:p>
          <a:p>
            <a:pPr marL="0" indent="0">
              <a:buNone/>
            </a:pPr>
            <a:endParaRPr lang="es-CL" sz="3600" dirty="0"/>
          </a:p>
          <a:p>
            <a:r>
              <a:rPr lang="es-CL" sz="3600" dirty="0"/>
              <a:t>En la mayoría de los casos, las misiones institucionales corresponden a los propósitos declarados de lo que pretenden lograr. No obstante, se observa que el proceso de </a:t>
            </a:r>
            <a:r>
              <a:rPr lang="es-CL" sz="3600" dirty="0" err="1"/>
              <a:t>resignificación</a:t>
            </a:r>
            <a:r>
              <a:rPr lang="es-CL" sz="3600" dirty="0"/>
              <a:t> y análisis de la misión estuvo </a:t>
            </a:r>
            <a:r>
              <a:rPr lang="es-CL" sz="3600" dirty="0" smtClean="0"/>
              <a:t>acompañado </a:t>
            </a:r>
            <a:r>
              <a:rPr lang="es-CL" sz="3600" dirty="0"/>
              <a:t>de la identificación de ejes o propósitos estratégicos, con lo que se reconocieron metas u objetivos concretos y medibles. En este sentido</a:t>
            </a:r>
            <a:r>
              <a:rPr lang="es-CL" sz="3600" b="1" dirty="0">
                <a:solidFill>
                  <a:srgbClr val="0000FF"/>
                </a:solidFill>
              </a:rPr>
              <a:t>, las instituciones </a:t>
            </a:r>
            <a:r>
              <a:rPr lang="es-CL" sz="3600" b="1" dirty="0" err="1">
                <a:solidFill>
                  <a:srgbClr val="0000FF"/>
                </a:solidFill>
              </a:rPr>
              <a:t>operacionalizaron</a:t>
            </a:r>
            <a:r>
              <a:rPr lang="es-CL" sz="3600" b="1" dirty="0">
                <a:solidFill>
                  <a:srgbClr val="0000FF"/>
                </a:solidFill>
              </a:rPr>
              <a:t> sus misiones con el objetivo (explícito y/o implícito) de usarlas en la práctica como instrumentos de la gestión. Además, en la actualidad, las universidades que presentan un mayor nivel de consolidación respecto de su gestión interna de la calidad, cuentan con mecanismos formales y sistemáticos para su </a:t>
            </a:r>
            <a:r>
              <a:rPr lang="es-CL" sz="3600" b="1" dirty="0" smtClean="0">
                <a:solidFill>
                  <a:srgbClr val="0000FF"/>
                </a:solidFill>
              </a:rPr>
              <a:t>evaluación”.</a:t>
            </a:r>
            <a:endParaRPr lang="es-CL" sz="3600" b="1" dirty="0">
              <a:solidFill>
                <a:srgbClr val="0000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1400" dirty="0" err="1"/>
              <a:t>Lemaitre</a:t>
            </a:r>
            <a:r>
              <a:rPr lang="es-CL" sz="1400" dirty="0"/>
              <a:t>, María José, Maturana, Mario, Zenteno, Elisa, &amp; Alvarado, Andrea. (2012). CAMBIOS EN LA GESTIÓN INSTITUCIONAL EN UNIVERSIDADES, A PARTIR DE LA IMPLEMENTACIÓN DEL SISTEMA NACIONAL DE ASEGURAMIENTO DE LA CALIDAD: LA EXPERIENCIA CHILENA. </a:t>
            </a:r>
            <a:r>
              <a:rPr lang="es-CL" sz="1400" i="1" dirty="0"/>
              <a:t>Calidad en la educación</a:t>
            </a:r>
            <a:r>
              <a:rPr lang="es-CL" sz="1400" dirty="0"/>
              <a:t>, (36), 21-52</a:t>
            </a:r>
            <a:r>
              <a:rPr lang="es-CL" sz="1400" dirty="0" smtClean="0"/>
              <a:t>. </a:t>
            </a:r>
            <a:r>
              <a:rPr lang="es-CL" sz="1400" dirty="0"/>
              <a:t/>
            </a:r>
            <a:br>
              <a:rPr lang="es-CL" sz="1400" dirty="0"/>
            </a:br>
            <a:endParaRPr lang="es-CL" sz="1400" dirty="0"/>
          </a:p>
        </p:txBody>
      </p:sp>
      <p:sp>
        <p:nvSpPr>
          <p:cNvPr id="3" name="2 Marcador de contenido"/>
          <p:cNvSpPr>
            <a:spLocks noGrp="1"/>
          </p:cNvSpPr>
          <p:nvPr>
            <p:ph idx="1"/>
          </p:nvPr>
        </p:nvSpPr>
        <p:spPr/>
        <p:txBody>
          <a:bodyPr>
            <a:normAutofit fontScale="55000" lnSpcReduction="20000"/>
          </a:bodyPr>
          <a:lstStyle/>
          <a:p>
            <a:r>
              <a:rPr lang="es-CL" dirty="0" smtClean="0"/>
              <a:t>“..Aunque </a:t>
            </a:r>
            <a:r>
              <a:rPr lang="es-CL" dirty="0"/>
              <a:t>la relevancia que adquiere el ajuste de la misión se debe principalmente al modelo de acreditación utilizado, en el que es un eje central, las acciones que posteriormente realizan las instituciones parecen estar relacionadas con los modelos de gestión de la calidad interna en cada una.</a:t>
            </a:r>
          </a:p>
          <a:p>
            <a:r>
              <a:rPr lang="es-CL" dirty="0"/>
              <a:t>Otra característica que se identifica al respecto </a:t>
            </a:r>
            <a:r>
              <a:rPr lang="es-CL" dirty="0">
                <a:solidFill>
                  <a:srgbClr val="0000FF"/>
                </a:solidFill>
              </a:rPr>
              <a:t>es </a:t>
            </a:r>
            <a:r>
              <a:rPr lang="es-CL" b="1" dirty="0">
                <a:solidFill>
                  <a:srgbClr val="0000FF"/>
                </a:solidFill>
              </a:rPr>
              <a:t>que en los primeros procesos de </a:t>
            </a:r>
            <a:r>
              <a:rPr lang="es-CL" b="1" dirty="0" err="1">
                <a:solidFill>
                  <a:srgbClr val="0000FF"/>
                </a:solidFill>
              </a:rPr>
              <a:t>reacreditación</a:t>
            </a:r>
            <a:r>
              <a:rPr lang="es-CL" b="1" dirty="0">
                <a:solidFill>
                  <a:srgbClr val="0000FF"/>
                </a:solidFill>
              </a:rPr>
              <a:t> la revisión de la misión habría sido efectuada principalmente en función de los criterios de evaluación externa, y en el contexto de dicho proceso. Posteriormente a esa primera acreditación, donde el resultado pudo ser positivo o no, la revisión estuvo más bien centrada en el proyecto de desarrollo institucional de la universidad.</a:t>
            </a:r>
            <a:r>
              <a:rPr lang="es-CL" b="1" dirty="0">
                <a:solidFill>
                  <a:schemeClr val="accent1"/>
                </a:solidFill>
              </a:rPr>
              <a:t> </a:t>
            </a:r>
            <a:r>
              <a:rPr lang="es-CL" dirty="0"/>
              <a:t>Así, es posible observar que las universidades deciden potenciar ciertas funciones, dándoles mayor importancia dentro de las actividades que se realizan; o bien, incorporar algunas que, si bien estaban declaradas, no tenían un desarrollo significativo, especialmente la investigación, el posgrado y la vinculación con el medio.</a:t>
            </a:r>
          </a:p>
          <a:p>
            <a:r>
              <a:rPr lang="es-CL" dirty="0"/>
              <a:t>Particularmente </a:t>
            </a:r>
            <a:r>
              <a:rPr lang="es-CL" b="1" dirty="0">
                <a:solidFill>
                  <a:srgbClr val="0000FF"/>
                </a:solidFill>
              </a:rPr>
              <a:t>en las instituciones que tienen más de una sede, surgen una serie de acciones tendientes a regular la oferta académica de las mismas. Además, se definen prioridades de crecimiento, y se establecen protocolos claros para su implementación y desarrollo. Todos estos procesos se encuentran </a:t>
            </a:r>
            <a:r>
              <a:rPr lang="es-CL" b="1" dirty="0" smtClean="0">
                <a:solidFill>
                  <a:srgbClr val="0000FF"/>
                </a:solidFill>
              </a:rPr>
              <a:t>acompañados </a:t>
            </a:r>
            <a:r>
              <a:rPr lang="es-CL" b="1" dirty="0">
                <a:solidFill>
                  <a:srgbClr val="0000FF"/>
                </a:solidFill>
              </a:rPr>
              <a:t>de cambios en la estructura de gestión, sobre todo en lo </a:t>
            </a:r>
            <a:r>
              <a:rPr lang="es-CL" b="1" dirty="0" smtClean="0">
                <a:solidFill>
                  <a:srgbClr val="0000FF"/>
                </a:solidFill>
              </a:rPr>
              <a:t>directivo”.</a:t>
            </a:r>
            <a:endParaRPr lang="es-CL" b="1" dirty="0">
              <a:solidFill>
                <a:srgbClr val="0000FF"/>
              </a:solidFill>
            </a:endParaRPr>
          </a:p>
          <a:p>
            <a:endParaRPr lang="es-CL" dirty="0"/>
          </a:p>
        </p:txBody>
      </p:sp>
    </p:spTree>
    <p:extLst>
      <p:ext uri="{BB962C8B-B14F-4D97-AF65-F5344CB8AC3E}">
        <p14:creationId xmlns:p14="http://schemas.microsoft.com/office/powerpoint/2010/main" val="1141511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1200" dirty="0" smtClean="0"/>
              <a:t/>
            </a:r>
            <a:br>
              <a:rPr lang="es-CL" sz="1200" dirty="0" smtClean="0"/>
            </a:br>
            <a:r>
              <a:rPr lang="es-CL" sz="1200" dirty="0"/>
              <a:t/>
            </a:r>
            <a:br>
              <a:rPr lang="es-CL" sz="1200" dirty="0"/>
            </a:br>
            <a:r>
              <a:rPr lang="es-CL" sz="1200" dirty="0" smtClean="0"/>
              <a:t/>
            </a:r>
            <a:br>
              <a:rPr lang="es-CL" sz="1200" dirty="0" smtClean="0"/>
            </a:br>
            <a:r>
              <a:rPr lang="es-CL" sz="1200" dirty="0"/>
              <a:t/>
            </a:r>
            <a:br>
              <a:rPr lang="es-CL" sz="1200" dirty="0"/>
            </a:br>
            <a:r>
              <a:rPr lang="es-CL" sz="1200" dirty="0" err="1" smtClean="0"/>
              <a:t>Lemaitre</a:t>
            </a:r>
            <a:r>
              <a:rPr lang="es-CL" sz="1200" dirty="0"/>
              <a:t>, María José, Maturana, Mario, Zenteno, Elisa, &amp; Alvarado, Andrea. (2012). CAMBIOS EN LA GESTIÓN INSTITUCIONAL EN UNIVERSIDADES, A PARTIR DE LA IMPLEMENTACIÓN DEL SISTEMA NACIONAL DE ASEGURAMIENTO DE LA CALIDAD: LA EXPERIENCIA CHILENA. </a:t>
            </a:r>
            <a:r>
              <a:rPr lang="es-CL" sz="1200" i="1" dirty="0"/>
              <a:t>Calidad en la educación</a:t>
            </a:r>
            <a:r>
              <a:rPr lang="es-CL" sz="1200" dirty="0"/>
              <a:t>, (36), 21-52. Recuperado en 28 de abril de 2015, de http://</a:t>
            </a:r>
            <a:r>
              <a:rPr lang="es-CL" sz="1200" dirty="0" smtClean="0"/>
              <a:t>www.scielo.cl/</a:t>
            </a:r>
            <a:r>
              <a:rPr lang="es-CL" dirty="0"/>
              <a:t/>
            </a:r>
            <a:br>
              <a:rPr lang="es-CL" dirty="0"/>
            </a:br>
            <a:endParaRPr lang="es-CL" dirty="0"/>
          </a:p>
        </p:txBody>
      </p:sp>
      <p:sp>
        <p:nvSpPr>
          <p:cNvPr id="3" name="2 Marcador de contenido"/>
          <p:cNvSpPr>
            <a:spLocks noGrp="1"/>
          </p:cNvSpPr>
          <p:nvPr>
            <p:ph idx="1"/>
          </p:nvPr>
        </p:nvSpPr>
        <p:spPr/>
        <p:txBody>
          <a:bodyPr>
            <a:normAutofit fontScale="55000" lnSpcReduction="20000"/>
          </a:bodyPr>
          <a:lstStyle/>
          <a:p>
            <a:r>
              <a:rPr lang="es-CL" dirty="0" smtClean="0"/>
              <a:t>“Otro aspecto que se identifica claramente es que, luego de la revisión de la misión</a:t>
            </a:r>
            <a:r>
              <a:rPr lang="es-CL" dirty="0" smtClean="0">
                <a:solidFill>
                  <a:srgbClr val="0000FF"/>
                </a:solidFill>
              </a:rPr>
              <a:t>, l</a:t>
            </a:r>
            <a:r>
              <a:rPr lang="es-CL" b="1" dirty="0" smtClean="0">
                <a:solidFill>
                  <a:srgbClr val="0000FF"/>
                </a:solidFill>
              </a:rPr>
              <a:t>as instituciones entran en un proceso de formalización de su normativa y reglamentos internos, y se crean nuevas normas y procedimientos más acordes a las actividades que realizan. </a:t>
            </a:r>
            <a:r>
              <a:rPr lang="es-CL" dirty="0" smtClean="0"/>
              <a:t>Este punto también se observa como una evolución entre un proceso de acreditación y otro: </a:t>
            </a:r>
            <a:r>
              <a:rPr lang="es-CL" b="1" dirty="0" smtClean="0">
                <a:solidFill>
                  <a:srgbClr val="0000FF"/>
                </a:solidFill>
              </a:rPr>
              <a:t>en una primera fase, ocurre una formalización de políticas y mecanismos institucionales, traducida en ajustes en los reglamentos internos, y en la creación de nueva normativa. Luego, en una segunda etapa, las instituciones se concentran en su cumplimiento y focalización, e introducen mecanismos internos de control y seguimiento</a:t>
            </a:r>
            <a:r>
              <a:rPr lang="es-CL" dirty="0" smtClean="0">
                <a:solidFill>
                  <a:srgbClr val="0000FF"/>
                </a:solidFill>
              </a:rPr>
              <a:t>. </a:t>
            </a:r>
          </a:p>
          <a:p>
            <a:r>
              <a:rPr lang="es-CL" dirty="0" smtClean="0"/>
              <a:t>Por ultimo, en una tercera etapa, las instituciones que presentan una mayor consolidación de sus sistemas de gestión de la calidad </a:t>
            </a:r>
            <a:r>
              <a:rPr lang="es-CL" b="1" i="1" dirty="0" smtClean="0">
                <a:solidFill>
                  <a:srgbClr val="0000FF"/>
                </a:solidFill>
              </a:rPr>
              <a:t>evolucionan desde la incorporación de mecanismos de control a la de componentes de administración y de gestión más participativos, en los cuales los procesos de toma de decisiones involucran a la comunidad académica.</a:t>
            </a:r>
          </a:p>
          <a:p>
            <a:r>
              <a:rPr lang="es-CL" dirty="0" smtClean="0"/>
              <a:t>Una de las figuras que emerge con más fuerza como cambio o acción que favorece la gestión interna de la calidad </a:t>
            </a:r>
            <a:r>
              <a:rPr lang="es-CL" b="1" dirty="0" smtClean="0">
                <a:solidFill>
                  <a:srgbClr val="0000FF"/>
                </a:solidFill>
              </a:rPr>
              <a:t>es la creación de oficinas de análisis institucional</a:t>
            </a:r>
            <a:r>
              <a:rPr lang="es-CL" dirty="0" smtClean="0">
                <a:solidFill>
                  <a:srgbClr val="0000FF"/>
                </a:solidFill>
              </a:rPr>
              <a:t>. </a:t>
            </a:r>
            <a:r>
              <a:rPr lang="es-CL" dirty="0" smtClean="0"/>
              <a:t>Aún cuando todas las instituciones analizadas cuentan con unidades que cumplen esta función, </a:t>
            </a:r>
            <a:r>
              <a:rPr lang="es-CL" b="1" dirty="0" smtClean="0">
                <a:solidFill>
                  <a:srgbClr val="0000FF"/>
                </a:solidFill>
              </a:rPr>
              <a:t>al parecer su alcance y las funciones que desarrollan parecen no ser iguales”.</a:t>
            </a:r>
          </a:p>
          <a:p>
            <a:endParaRPr lang="es-CL" dirty="0" smtClean="0"/>
          </a:p>
          <a:p>
            <a:endParaRPr lang="es-C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1400" dirty="0" err="1"/>
              <a:t>Lemaitre</a:t>
            </a:r>
            <a:r>
              <a:rPr lang="es-CL" sz="1400" dirty="0"/>
              <a:t>, María José, Maturana, Mario, Zenteno, Elisa, &amp; Alvarado, Andrea. (2012). CAMBIOS EN LA GESTIÓN INSTITUCIONAL EN UNIVERSIDADES, A PARTIR DE LA IMPLEMENTACIÓN DEL SISTEMA NACIONAL DE ASEGURAMIENTO DE LA CALIDAD: LA EXPERIENCIA CHILENA. </a:t>
            </a:r>
            <a:r>
              <a:rPr lang="es-CL" sz="1400" i="1" dirty="0"/>
              <a:t>Calidad en la educación</a:t>
            </a:r>
            <a:r>
              <a:rPr lang="es-CL" sz="1400" dirty="0"/>
              <a:t>, (36), 21-52. Recuperado en 28 de abril de 2015, de http://www.scielo.cl/</a:t>
            </a:r>
            <a:br>
              <a:rPr lang="es-CL" sz="1400" dirty="0"/>
            </a:br>
            <a:endParaRPr lang="es-CL" sz="1400" dirty="0"/>
          </a:p>
        </p:txBody>
      </p:sp>
      <p:sp>
        <p:nvSpPr>
          <p:cNvPr id="3" name="2 Marcador de contenido"/>
          <p:cNvSpPr>
            <a:spLocks noGrp="1"/>
          </p:cNvSpPr>
          <p:nvPr>
            <p:ph idx="1"/>
          </p:nvPr>
        </p:nvSpPr>
        <p:spPr>
          <a:xfrm>
            <a:off x="251520" y="1628800"/>
            <a:ext cx="8229600" cy="4525963"/>
          </a:xfrm>
        </p:spPr>
        <p:txBody>
          <a:bodyPr>
            <a:normAutofit fontScale="47500" lnSpcReduction="20000"/>
          </a:bodyPr>
          <a:lstStyle/>
          <a:p>
            <a:r>
              <a:rPr lang="es-CL" dirty="0" smtClean="0"/>
              <a:t>“..Por ultimo, se observan también diferencias importantes en la manera en que las instituciones gestionan sus indicadores internos de calidad</a:t>
            </a:r>
            <a:r>
              <a:rPr lang="es-CL" dirty="0" smtClean="0">
                <a:solidFill>
                  <a:srgbClr val="0000FF"/>
                </a:solidFill>
              </a:rPr>
              <a:t>. </a:t>
            </a:r>
            <a:r>
              <a:rPr lang="es-CL" b="1" dirty="0" smtClean="0">
                <a:solidFill>
                  <a:srgbClr val="0000FF"/>
                </a:solidFill>
              </a:rPr>
              <a:t>En las universidades que se encuentran en una etapa inicial en este aspecto, las principales acciones están destinadas a desarrollar sistemas integrados de información, que les permita tomar decisiones basadas en evidencias. No se utilizan indicadores referenciales, sino más bien se sistematizan los resultados obtenidos en las distintas áreas, se mide la deserción, retención, etc</a:t>
            </a:r>
            <a:r>
              <a:rPr lang="es-CL" b="1" u="sng" dirty="0" smtClean="0">
                <a:solidFill>
                  <a:srgbClr val="0000FF"/>
                </a:solidFill>
              </a:rPr>
              <a:t>. En las instituciones más consolidadas se observa una mayor gestión de indicadores, traducida en acciones concretas, por ejemplo para mejorar la deserción, retención, entre otros; además de la medición de la efectividad de estas acciones.</a:t>
            </a:r>
          </a:p>
          <a:p>
            <a:endParaRPr lang="es-CL" b="1" dirty="0" smtClean="0">
              <a:solidFill>
                <a:srgbClr val="0000FF"/>
              </a:solidFill>
            </a:endParaRPr>
          </a:p>
          <a:p>
            <a:pPr>
              <a:buNone/>
            </a:pPr>
            <a:endParaRPr lang="es-CL" b="1" dirty="0" smtClean="0">
              <a:solidFill>
                <a:srgbClr val="0000FF"/>
              </a:solidFill>
            </a:endParaRPr>
          </a:p>
          <a:p>
            <a:r>
              <a:rPr lang="es-CL" dirty="0" smtClean="0"/>
              <a:t>De esta manera, es posible establecer el recorrido que realizarían las universidades estudiadas, en la medida en que participan de sucesivos procesos de acreditación institucional</a:t>
            </a:r>
            <a:r>
              <a:rPr lang="es-CL" b="1" dirty="0" smtClean="0">
                <a:solidFill>
                  <a:srgbClr val="0000FF"/>
                </a:solidFill>
              </a:rPr>
              <a:t>. Primero, las instituciones evalúan y corrigen la definición de su misión, y la orientan en función de metas y objetivos, e incorporan maneras de medir su logro. Luego, las universidades se abocan a afinar su normativa, sus reglamentos y procedimientos asociados, como formalización de sus políticas y mecanismos, particularmente en lo que respecta a la gestión de la calidad. Culmina este proceso, la etapa de consolidación de un organismo orientado a mantener y desarrollar el análisis institucional, función relacionada directamente con el aseguramiento interno de la calidad”.</a:t>
            </a:r>
          </a:p>
          <a:p>
            <a:endParaRPr lang="es-CL" b="1" dirty="0">
              <a:solidFill>
                <a:srgbClr val="0000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1600" dirty="0" err="1"/>
              <a:t>Lemaitre</a:t>
            </a:r>
            <a:r>
              <a:rPr lang="es-CL" sz="1600" dirty="0"/>
              <a:t>, María José, Maturana, Mario, Zenteno, Elisa, &amp; Alvarado, Andrea. (2012). CAMBIOS EN LA GESTIÓN INSTITUCIONAL EN UNIVERSIDADES, A PARTIR DE LA IMPLEMENTACIÓN DEL SISTEMA NACIONAL DE ASEGURAMIENTO DE LA CALIDAD: LA EXPERIENCIA CHILENA. </a:t>
            </a:r>
            <a:r>
              <a:rPr lang="es-CL" sz="1600" i="1" dirty="0"/>
              <a:t>Calidad en la educación</a:t>
            </a:r>
            <a:r>
              <a:rPr lang="es-CL" sz="1600" dirty="0"/>
              <a:t>, (36), 21-52. Recuperado en 28 de abril de 2015, de http://www.scielo.cl/</a:t>
            </a:r>
          </a:p>
        </p:txBody>
      </p:sp>
      <p:sp>
        <p:nvSpPr>
          <p:cNvPr id="3" name="2 Marcador de contenido"/>
          <p:cNvSpPr>
            <a:spLocks noGrp="1"/>
          </p:cNvSpPr>
          <p:nvPr>
            <p:ph idx="1"/>
          </p:nvPr>
        </p:nvSpPr>
        <p:spPr/>
        <p:txBody>
          <a:bodyPr>
            <a:normAutofit fontScale="40000" lnSpcReduction="20000"/>
          </a:bodyPr>
          <a:lstStyle/>
          <a:p>
            <a:r>
              <a:rPr lang="es-CL" sz="4000" dirty="0" smtClean="0"/>
              <a:t>“..Sobre </a:t>
            </a:r>
            <a:r>
              <a:rPr lang="es-CL" sz="4000" dirty="0"/>
              <a:t>este proceso es posible agregar dos elementos de gran relevancia. Este recorrido estaría directamente relacionado con el grado de éxito en la acreditación institucional</a:t>
            </a:r>
            <a:r>
              <a:rPr lang="es-CL" sz="4000" b="1" dirty="0">
                <a:solidFill>
                  <a:srgbClr val="0000FF"/>
                </a:solidFill>
              </a:rPr>
              <a:t>, habría una asociación entre la cantidad de años otorgados en un proceso particular, y la etapa de evolución en la que se encuentra la universidad. </a:t>
            </a:r>
            <a:endParaRPr lang="es-CL" sz="4000" b="1" dirty="0" smtClean="0">
              <a:solidFill>
                <a:srgbClr val="0000FF"/>
              </a:solidFill>
            </a:endParaRPr>
          </a:p>
          <a:p>
            <a:endParaRPr lang="es-CL" sz="4000" dirty="0"/>
          </a:p>
          <a:p>
            <a:pPr marL="0" indent="0">
              <a:buNone/>
            </a:pPr>
            <a:endParaRPr lang="es-CL" sz="4000" dirty="0" smtClean="0"/>
          </a:p>
          <a:p>
            <a:r>
              <a:rPr lang="es-CL" sz="4000" dirty="0" smtClean="0"/>
              <a:t>La </a:t>
            </a:r>
            <a:r>
              <a:rPr lang="es-CL" sz="4000" dirty="0"/>
              <a:t>sucesión se desarrolla en la medida en que las instituciones van incorporando mecanismos de aseguramiento de la calidad</a:t>
            </a:r>
            <a:r>
              <a:rPr lang="es-CL" sz="4000" b="1" dirty="0">
                <a:solidFill>
                  <a:srgbClr val="00B050"/>
                </a:solidFill>
              </a:rPr>
              <a:t>, la senda parte desde la acreditación como proceso externo, cuando la institución reacciona al mismo, hasta que estos mecanismos han sido incorporados internamente, y el aseguramiento de la calidad ha llegado a ser preocupación y práctica propia de la universidad. </a:t>
            </a:r>
            <a:endParaRPr lang="es-CL" sz="4000" b="1" dirty="0" smtClean="0">
              <a:solidFill>
                <a:srgbClr val="00B050"/>
              </a:solidFill>
            </a:endParaRPr>
          </a:p>
          <a:p>
            <a:pPr marL="0" indent="0">
              <a:buNone/>
            </a:pPr>
            <a:endParaRPr lang="es-CL" sz="4000" b="1" dirty="0" smtClean="0">
              <a:solidFill>
                <a:srgbClr val="00B050"/>
              </a:solidFill>
            </a:endParaRPr>
          </a:p>
          <a:p>
            <a:r>
              <a:rPr lang="es-CL" sz="4000" dirty="0" smtClean="0"/>
              <a:t>Esto </a:t>
            </a:r>
            <a:r>
              <a:rPr lang="es-CL" sz="4000" dirty="0"/>
              <a:t>indicaría que para las universidades que buscan mejorar sus resultados de acreditación institucional, </a:t>
            </a:r>
            <a:r>
              <a:rPr lang="es-CL" sz="4000" b="1" dirty="0">
                <a:solidFill>
                  <a:srgbClr val="0000FF"/>
                </a:solidFill>
              </a:rPr>
              <a:t>una estrategia adecuada sería incorporar el aseguramiento de la calidad no solo en sus actividades, sino también en metas, objetivos y en su cultura. </a:t>
            </a:r>
            <a:endParaRPr lang="es-CL" sz="4000" b="1" dirty="0" smtClean="0">
              <a:solidFill>
                <a:srgbClr val="0000FF"/>
              </a:solidFill>
            </a:endParaRPr>
          </a:p>
          <a:p>
            <a:r>
              <a:rPr lang="es-CL" sz="4000" b="1" dirty="0" smtClean="0">
                <a:solidFill>
                  <a:srgbClr val="0000FF"/>
                </a:solidFill>
              </a:rPr>
              <a:t>En </a:t>
            </a:r>
            <a:r>
              <a:rPr lang="es-CL" sz="4000" b="1" dirty="0">
                <a:solidFill>
                  <a:srgbClr val="0000FF"/>
                </a:solidFill>
              </a:rPr>
              <a:t>la medida en que la </a:t>
            </a:r>
            <a:r>
              <a:rPr lang="es-CL" sz="4000" b="1" dirty="0" smtClean="0">
                <a:solidFill>
                  <a:srgbClr val="0000FF"/>
                </a:solidFill>
              </a:rPr>
              <a:t>búsqueda </a:t>
            </a:r>
            <a:r>
              <a:rPr lang="es-CL" sz="4000" b="1" dirty="0">
                <a:solidFill>
                  <a:srgbClr val="0000FF"/>
                </a:solidFill>
              </a:rPr>
              <a:t>de la calidad sea un valor asumido como propio por la comunidad, y llevado a todos los ámbitos de la gestión universitaria, esto se verá reflejado en sus procedimientos y prácticas, y por ende en sus resultados de acreditación</a:t>
            </a:r>
            <a:r>
              <a:rPr lang="es-CL" sz="4000" b="1" dirty="0" smtClean="0">
                <a:solidFill>
                  <a:srgbClr val="0000FF"/>
                </a:solidFill>
              </a:rPr>
              <a:t>.”</a:t>
            </a:r>
            <a:endParaRPr lang="es-CL" sz="4000" b="1" dirty="0">
              <a:solidFill>
                <a:srgbClr val="0000FF"/>
              </a:solidFill>
            </a:endParaRPr>
          </a:p>
          <a:p>
            <a:endParaRPr lang="es-CL" dirty="0"/>
          </a:p>
        </p:txBody>
      </p:sp>
    </p:spTree>
    <p:extLst>
      <p:ext uri="{BB962C8B-B14F-4D97-AF65-F5344CB8AC3E}">
        <p14:creationId xmlns:p14="http://schemas.microsoft.com/office/powerpoint/2010/main" val="1760367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Temas pendientes según estos investigadores</a:t>
            </a:r>
            <a:endParaRPr lang="es-CL" dirty="0"/>
          </a:p>
        </p:txBody>
      </p:sp>
      <p:sp>
        <p:nvSpPr>
          <p:cNvPr id="3" name="2 Marcador de contenido"/>
          <p:cNvSpPr>
            <a:spLocks noGrp="1"/>
          </p:cNvSpPr>
          <p:nvPr>
            <p:ph idx="1"/>
          </p:nvPr>
        </p:nvSpPr>
        <p:spPr/>
        <p:txBody>
          <a:bodyPr>
            <a:normAutofit fontScale="40000" lnSpcReduction="20000"/>
          </a:bodyPr>
          <a:lstStyle/>
          <a:p>
            <a:r>
              <a:rPr lang="es-CL" dirty="0" smtClean="0"/>
              <a:t>“…Para concluir, cabe señalar que este estudio que da cuenta de los objetivos formulados en sus inicios, contribuye a la comprensión del sistema universitario actual y permite identificar ciertos elementos que orienten futuras investigaciones. No obstante, este esfuerzo no pretende ni logra agotar el tema de la gestión institucional y los mecanismos de aseguramiento de la calidad, sino más bien abre nuevas interrogantes al respecto.</a:t>
            </a:r>
          </a:p>
          <a:p>
            <a:endParaRPr lang="es-CL" dirty="0" smtClean="0">
              <a:solidFill>
                <a:srgbClr val="0000FF"/>
              </a:solidFill>
            </a:endParaRPr>
          </a:p>
          <a:p>
            <a:pPr algn="just"/>
            <a:r>
              <a:rPr lang="es-CL" sz="4000" b="1" dirty="0" smtClean="0">
                <a:solidFill>
                  <a:srgbClr val="0000FF"/>
                </a:solidFill>
              </a:rPr>
              <a:t>Algunas temáticas que quedan pendientes para futuros estudios son, entre otras, la incidencia y posibles diferencias de distintos actores de la comunidad universitaria -académicos, estudiantes, administrativos, directivos- en la incorporación de estos mecanismos; de qué manera la decisión de acreditar es asumida por los distintos componentes de la estructura, y las dificultades que la institución encuentra para su difusión y compromiso real; o la variación en los resultados de la gestión institucional -como también del proceso formativo- medida en indicadores, que permitan cuantificar los efectos; la gestión de institutos profesionales y centros de formación técnica a partir de la incorporación de estos procesos. </a:t>
            </a:r>
          </a:p>
          <a:p>
            <a:pPr algn="just"/>
            <a:r>
              <a:rPr lang="es-CL" sz="4000" b="1" dirty="0" smtClean="0"/>
              <a:t>Con relación a otros aspectos más allá de la gestión, resultaría de gran relevancia estudiar la incidencia que los mecanismos de aseguramiento de la calidad tienen en la docencia universitaria. Es de esperar que estas interrogantes, así como otras que puedan surgir, sean abordadas en futuras investigaciones, con el fin de mejorar el conocimiento disponible respecto del sistema de educación superior chileno”.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cap="all" dirty="0"/>
              <a:t>EDUCACIÓN SUPERIOR</a:t>
            </a:r>
            <a:br>
              <a:rPr lang="es-CL" b="1" cap="all" dirty="0"/>
            </a:br>
            <a:r>
              <a:rPr lang="es-CL" b="1" cap="all" dirty="0" smtClean="0"/>
              <a:t>CONTEXTO (3)</a:t>
            </a:r>
            <a:endParaRPr lang="es-CL" dirty="0"/>
          </a:p>
        </p:txBody>
      </p:sp>
      <p:sp>
        <p:nvSpPr>
          <p:cNvPr id="3" name="2 Marcador de contenido"/>
          <p:cNvSpPr>
            <a:spLocks noGrp="1"/>
          </p:cNvSpPr>
          <p:nvPr>
            <p:ph idx="1"/>
          </p:nvPr>
        </p:nvSpPr>
        <p:spPr>
          <a:xfrm>
            <a:off x="457200" y="1844824"/>
            <a:ext cx="8229600" cy="4281339"/>
          </a:xfrm>
        </p:spPr>
        <p:txBody>
          <a:bodyPr>
            <a:noAutofit/>
          </a:bodyPr>
          <a:lstStyle/>
          <a:p>
            <a:r>
              <a:rPr lang="es-CL" sz="1400" b="1" dirty="0">
                <a:solidFill>
                  <a:srgbClr val="0000FF"/>
                </a:solidFill>
              </a:rPr>
              <a:t>El explosivo aumento de instituciones de educación superior en la década del 80 (40 universidades, 80 institutos profesionales, y 190 centros de formación técnica), </a:t>
            </a:r>
            <a:r>
              <a:rPr lang="es-CL" sz="1400" dirty="0"/>
              <a:t>pusieron una carga excesiva a las instituciones facultadas para actuar como entidades examinadoras. Por su parte, los aranceles cobrados por la examinación constituían una significativa carga económica para las instituciones examinadas. Ello determinó que la regulación se hiciera rápidamente ineficaz.</a:t>
            </a:r>
          </a:p>
          <a:p>
            <a:r>
              <a:rPr lang="es-CL" sz="1400" dirty="0"/>
              <a:t>En ese escenario surgió</a:t>
            </a:r>
            <a:r>
              <a:rPr lang="es-CL" sz="1400" b="1" dirty="0">
                <a:solidFill>
                  <a:srgbClr val="0000FF"/>
                </a:solidFill>
              </a:rPr>
              <a:t>, en 1990, el Consejo Superior de Educación, organismo público, creado por la Ley Orgánica Constitucional de Enseñanza (LOCE), </a:t>
            </a:r>
            <a:r>
              <a:rPr lang="es-CL" sz="1400" dirty="0"/>
              <a:t>con la misión </a:t>
            </a:r>
            <a:r>
              <a:rPr lang="es-CL" sz="1400" b="1" dirty="0">
                <a:solidFill>
                  <a:srgbClr val="0000FF"/>
                </a:solidFill>
              </a:rPr>
              <a:t>de administrar un nuevo sistema de supervisión de universidades e institutos profesionales privados denominado, en ese entonces, como acreditación. Por su parte, la supervisión de los centros de formación técnica quedó entonces radicada en el Ministerio de Educación. </a:t>
            </a:r>
            <a:r>
              <a:rPr lang="es-CL" sz="1400" dirty="0"/>
              <a:t>Dicho sistema contempla una primera etapa en la que se decide sobre la aprobación o rechazo del proyecto institucional de la nueva institución de educación superior, evaluación que, en caso de ser positiva, permite obtener el reconocimiento oficial e iniciar actividades. Tras un periodo de verificación del desarrollo del proyecto, que dura entre 6 y 11 años, el Consejo determina si la institución obtiene su autonomía o se cierra.</a:t>
            </a:r>
          </a:p>
          <a:p>
            <a:r>
              <a:rPr lang="es-CL" sz="1400" b="1" i="1" u="sng" dirty="0">
                <a:solidFill>
                  <a:srgbClr val="0000FF"/>
                </a:solidFill>
              </a:rPr>
              <a:t>La gran cantidad de instituciones de educación superior que obtuvo su autonomía durante la década del 90 hizo necesaria la definición de un sistema que evaluara su calidad con posterioridad a la autonomía y diera, en definitiva, un marco regulatorio que congregara todos los mecanismos de aseguramiento de la calidad de la educación superior.</a:t>
            </a:r>
          </a:p>
          <a:p>
            <a:endParaRPr lang="es-CL" sz="1400" dirty="0"/>
          </a:p>
        </p:txBody>
      </p:sp>
    </p:spTree>
    <p:extLst>
      <p:ext uri="{BB962C8B-B14F-4D97-AF65-F5344CB8AC3E}">
        <p14:creationId xmlns:p14="http://schemas.microsoft.com/office/powerpoint/2010/main" val="42827736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solidFill>
                  <a:srgbClr val="0000FF"/>
                </a:solidFill>
              </a:rPr>
              <a:t>La experiencia en Gestión de la Calidad en UPLA</a:t>
            </a:r>
            <a:endParaRPr lang="es-CL" dirty="0">
              <a:solidFill>
                <a:srgbClr val="0000FF"/>
              </a:solidFill>
            </a:endParaRPr>
          </a:p>
        </p:txBody>
      </p:sp>
      <p:sp>
        <p:nvSpPr>
          <p:cNvPr id="3" name="2 Marcador de contenido"/>
          <p:cNvSpPr>
            <a:spLocks noGrp="1"/>
          </p:cNvSpPr>
          <p:nvPr>
            <p:ph idx="1"/>
          </p:nvPr>
        </p:nvSpPr>
        <p:spPr/>
        <p:txBody>
          <a:bodyPr>
            <a:normAutofit fontScale="85000" lnSpcReduction="20000"/>
          </a:bodyPr>
          <a:lstStyle/>
          <a:p>
            <a:r>
              <a:rPr lang="es-CL" dirty="0" smtClean="0"/>
              <a:t>Diseñada con enfoque sistémico y transversal</a:t>
            </a:r>
          </a:p>
          <a:p>
            <a:r>
              <a:rPr lang="es-CL" dirty="0" smtClean="0"/>
              <a:t>En torno a 3 unidades funcionales</a:t>
            </a:r>
          </a:p>
          <a:p>
            <a:r>
              <a:rPr lang="es-CL" dirty="0" smtClean="0"/>
              <a:t>Integrando el círculo de calidad institucional (monitoreo de  compromisos con la calidad, identificación de riesgos y ajustes para la mejora)</a:t>
            </a:r>
          </a:p>
          <a:p>
            <a:r>
              <a:rPr lang="es-CL" dirty="0" smtClean="0"/>
              <a:t>Integrando la Comisión Curricular Central</a:t>
            </a:r>
          </a:p>
          <a:p>
            <a:r>
              <a:rPr lang="es-CL" dirty="0" smtClean="0"/>
              <a:t>Integrando comisiones para el Desarrollo del Capital Humano</a:t>
            </a:r>
          </a:p>
          <a:p>
            <a:r>
              <a:rPr lang="es-CL" dirty="0" smtClean="0"/>
              <a:t>El sistema se Gestiona bajo dos modelos de la calidad : El modelo basado en normas y el modelo chileno de acreditación basado en criterios</a:t>
            </a:r>
            <a:endParaRPr lang="es-CL" dirty="0"/>
          </a:p>
        </p:txBody>
      </p:sp>
    </p:spTree>
    <p:extLst>
      <p:ext uri="{BB962C8B-B14F-4D97-AF65-F5344CB8AC3E}">
        <p14:creationId xmlns:p14="http://schemas.microsoft.com/office/powerpoint/2010/main" val="4222013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solidFill>
                  <a:srgbClr val="0000FF"/>
                </a:solidFill>
              </a:rPr>
              <a:t/>
            </a:r>
            <a:br>
              <a:rPr lang="es-CL" dirty="0" smtClean="0">
                <a:solidFill>
                  <a:srgbClr val="0000FF"/>
                </a:solidFill>
              </a:rPr>
            </a:br>
            <a:r>
              <a:rPr lang="es-CL" dirty="0" smtClean="0">
                <a:solidFill>
                  <a:srgbClr val="0000FF"/>
                </a:solidFill>
              </a:rPr>
              <a:t/>
            </a:r>
            <a:br>
              <a:rPr lang="es-CL" dirty="0" smtClean="0">
                <a:solidFill>
                  <a:srgbClr val="0000FF"/>
                </a:solidFill>
              </a:rPr>
            </a:br>
            <a:r>
              <a:rPr lang="es-CL" dirty="0"/>
              <a:t/>
            </a:r>
            <a:br>
              <a:rPr lang="es-CL" dirty="0"/>
            </a:br>
            <a:endParaRPr lang="es-CL" dirty="0"/>
          </a:p>
        </p:txBody>
      </p:sp>
      <p:sp>
        <p:nvSpPr>
          <p:cNvPr id="3" name="2 Marcador de contenido"/>
          <p:cNvSpPr>
            <a:spLocks noGrp="1"/>
          </p:cNvSpPr>
          <p:nvPr>
            <p:ph idx="1"/>
          </p:nvPr>
        </p:nvSpPr>
        <p:spPr/>
        <p:txBody>
          <a:bodyPr>
            <a:normAutofit fontScale="92500" lnSpcReduction="10000"/>
          </a:bodyPr>
          <a:lstStyle/>
          <a:p>
            <a:r>
              <a:rPr lang="es-CL" dirty="0"/>
              <a:t>La Dirección General de Gestión de </a:t>
            </a:r>
            <a:r>
              <a:rPr lang="es-CL" dirty="0" smtClean="0"/>
              <a:t>Calidad (DIRGECAL), </a:t>
            </a:r>
            <a:r>
              <a:rPr lang="es-CL" dirty="0"/>
              <a:t>dependiente de </a:t>
            </a:r>
            <a:r>
              <a:rPr lang="es-CL" dirty="0" err="1"/>
              <a:t>Prorrectoría</a:t>
            </a:r>
            <a:r>
              <a:rPr lang="es-CL" dirty="0"/>
              <a:t>, tiene la </a:t>
            </a:r>
            <a:r>
              <a:rPr lang="es-CL" b="1" dirty="0">
                <a:solidFill>
                  <a:srgbClr val="0000FF"/>
                </a:solidFill>
              </a:rPr>
              <a:t>misión de coordinar la gestión de los procesos de aseguramiento de la calidad a nivel institucional </a:t>
            </a:r>
            <a:r>
              <a:rPr lang="es-CL" dirty="0"/>
              <a:t>y en los programas de todos los niveles de formación, así como en las Unidades de  servicio, junto con </a:t>
            </a:r>
            <a:r>
              <a:rPr lang="es-CL" b="1" dirty="0">
                <a:solidFill>
                  <a:srgbClr val="0000FF"/>
                </a:solidFill>
              </a:rPr>
              <a:t>promover y monitorear los planes de mejoramiento </a:t>
            </a:r>
            <a:r>
              <a:rPr lang="es-CL" b="1" dirty="0" smtClean="0">
                <a:solidFill>
                  <a:srgbClr val="0000FF"/>
                </a:solidFill>
              </a:rPr>
              <a:t>continuo estimulando el aprendizaje organizacional.</a:t>
            </a:r>
            <a:r>
              <a:rPr lang="es-CL" dirty="0"/>
              <a:t/>
            </a:r>
            <a:br>
              <a:rPr lang="es-CL" dirty="0"/>
            </a:br>
            <a:endParaRPr lang="es-CL" dirty="0"/>
          </a:p>
        </p:txBody>
      </p:sp>
      <p:pic>
        <p:nvPicPr>
          <p:cNvPr id="4" name="3 Imagen" descr="2013_ logo_dirgecal.png"/>
          <p:cNvPicPr>
            <a:picLocks noChangeAspect="1"/>
          </p:cNvPicPr>
          <p:nvPr/>
        </p:nvPicPr>
        <p:blipFill>
          <a:blip r:embed="rId2" cstate="print"/>
          <a:stretch>
            <a:fillRect/>
          </a:stretch>
        </p:blipFill>
        <p:spPr>
          <a:xfrm>
            <a:off x="395536" y="332656"/>
            <a:ext cx="4896544" cy="837309"/>
          </a:xfrm>
          <a:prstGeom prst="rect">
            <a:avLst/>
          </a:prstGeom>
        </p:spPr>
      </p:pic>
    </p:spTree>
    <p:extLst>
      <p:ext uri="{BB962C8B-B14F-4D97-AF65-F5344CB8AC3E}">
        <p14:creationId xmlns:p14="http://schemas.microsoft.com/office/powerpoint/2010/main" val="16458704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99592" y="980728"/>
            <a:ext cx="7128792" cy="5400600"/>
          </a:xfrm>
        </p:spPr>
      </p:pic>
    </p:spTree>
    <p:extLst>
      <p:ext uri="{BB962C8B-B14F-4D97-AF65-F5344CB8AC3E}">
        <p14:creationId xmlns:p14="http://schemas.microsoft.com/office/powerpoint/2010/main" val="879877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idx="4294967295"/>
          </p:nvPr>
        </p:nvSpPr>
        <p:spPr>
          <a:xfrm>
            <a:off x="457200" y="476672"/>
            <a:ext cx="5770984" cy="720080"/>
          </a:xfrm>
          <a:prstGeom prst="rect">
            <a:avLst/>
          </a:prstGeom>
        </p:spPr>
        <p:txBody>
          <a:bodyPr>
            <a:normAutofit fontScale="90000"/>
          </a:bodyPr>
          <a:lstStyle/>
          <a:p>
            <a:pPr algn="l"/>
            <a:r>
              <a:rPr lang="es-CL" sz="24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Experiencia en Procesos de Autoevaluación</a:t>
            </a:r>
            <a:endParaRPr lang="es-CL" sz="2400"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1047" name="Picture 23" descr="C:\Users\DIRGECAL\Desktop\PPT - ESTUDIANTES Filosofia - Proceso Autoevaluacion\COLLAG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5523" y="3061937"/>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DIRGECAL\Desktop\PPT - ESTUDIANTES Filosofia - Proceso Autoevaluacion\COLLAGE\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9661" y="4629621"/>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DIRGECAL\Desktop\PPT - ESTUDIANTES Filosofia - Proceso Autoevaluacion\COLLAG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5522" y="4629621"/>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DIRGECAL\Desktop\PPT - ESTUDIANTES Filosofia - Proceso Autoevaluacion\COLLAG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068960"/>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DIRGECAL\Desktop\PPT - ESTUDIANTES Filosofia - Proceso Autoevaluacion\COLLAGE\5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6650" y="3061937"/>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D:\DIRGECAL 2014\FOTOS Y GALERIAS\MAYO-SEPTIEMBRE\01 - NO PUBLICADAS\Reunion DIRGECAL-DOMEYKO\galeria web\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9662" y="3061937"/>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F:\DIRGECAL\Dirgecal 2013\FOTOS\INDUCCION Y PRESENTACIONES AUTOEVALUACION\02 - PRES AUTOEV - Estudiantes - Tec. Deportes - 09 ABRIL 2013\ROTULAR2013 09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5046" y="4629621"/>
            <a:ext cx="1944216" cy="14581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9" descr="C:\Users\DIRGECAL\Desktop\PPT - ESTUDIANTES Filosofia - Proceso Autoevaluacion\COLLAGE\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4624108"/>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DIRGECAL\Desktop\NOTICIAS 2015\FACT Sociologia\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552" y="1487485"/>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DIRGECAL\Desktop\NOTICIAS 2015\FACT Sociologia\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776" y="1484784"/>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DIRGECAL\Desktop\NOTICIAS 2015\FACT Sociologia\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224" y="1487486"/>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DIRGECAL\Desktop\NOTICIAS 2015\FACT Sociologia\8.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0" y="1487487"/>
            <a:ext cx="1951038"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64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idx="4294967295"/>
          </p:nvPr>
        </p:nvSpPr>
        <p:spPr>
          <a:xfrm>
            <a:off x="457200" y="476672"/>
            <a:ext cx="5770984" cy="720080"/>
          </a:xfrm>
          <a:prstGeom prst="rect">
            <a:avLst/>
          </a:prstGeom>
        </p:spPr>
        <p:txBody>
          <a:bodyPr>
            <a:normAutofit/>
          </a:bodyPr>
          <a:lstStyle/>
          <a:p>
            <a:pPr algn="l"/>
            <a:r>
              <a:rPr lang="es-CL" sz="24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Productos y Materiales (ejemplo)</a:t>
            </a:r>
            <a:endParaRPr lang="es-CL" sz="2400"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1" descr="C:\Users\DIRGECAL\Desktop\PPT - ESTUDIANTES Filosofia - Proceso Autoevaluacion\COLLAGE\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582" y="1712565"/>
            <a:ext cx="4399623" cy="33006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C:\Users\DIRGECAL\Desktop\PPT - ESTUDIANTES Filosofia - Proceso Autoevaluacion\COLLAGE\3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549501"/>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9" descr="C:\Users\DIRGECAL\Desktop\PPT - ESTUDIANTES Filosofia - Proceso Autoevaluacion\COLLAGE\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549501"/>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C:\Users\DIRGECAL\Desktop\PPT - ESTUDIANTES Filosofia - Proceso Autoevaluacion\COLLAGE\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700808"/>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C:\Users\DIRGECAL\Desktop\PPT - ESTUDIANTES Filosofia - Proceso Autoevaluacion\COLLAGE\6(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1772816"/>
            <a:ext cx="1951038" cy="14636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p:cNvSpPr>
            <a:spLocks noChangeArrowheads="1"/>
          </p:cNvSpPr>
          <p:nvPr/>
        </p:nvSpPr>
        <p:spPr bwMode="auto">
          <a:xfrm>
            <a:off x="1691680" y="5158933"/>
            <a:ext cx="576064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defRPr/>
            </a:pPr>
            <a:r>
              <a:rPr lang="es-ES" dirty="0">
                <a:solidFill>
                  <a:schemeClr val="tx1">
                    <a:lumMod val="65000"/>
                    <a:lumOff val="35000"/>
                  </a:schemeClr>
                </a:solidFill>
                <a:latin typeface="Tahoma" pitchFamily="34" charset="0"/>
                <a:ea typeface="Calibri" pitchFamily="34" charset="0"/>
                <a:cs typeface="Tahoma" pitchFamily="34" charset="0"/>
              </a:rPr>
              <a:t>Informe </a:t>
            </a:r>
            <a:r>
              <a:rPr lang="es-ES" dirty="0" smtClean="0">
                <a:solidFill>
                  <a:schemeClr val="tx1">
                    <a:lumMod val="65000"/>
                    <a:lumOff val="35000"/>
                  </a:schemeClr>
                </a:solidFill>
                <a:latin typeface="Tahoma" pitchFamily="34" charset="0"/>
                <a:ea typeface="Calibri" pitchFamily="34" charset="0"/>
                <a:cs typeface="Tahoma" pitchFamily="34" charset="0"/>
              </a:rPr>
              <a:t>de </a:t>
            </a:r>
            <a:r>
              <a:rPr lang="es-ES" dirty="0" smtClean="0">
                <a:solidFill>
                  <a:srgbClr val="00B0F0"/>
                </a:solidFill>
                <a:latin typeface="Tahoma" pitchFamily="34" charset="0"/>
                <a:ea typeface="Calibri" pitchFamily="34" charset="0"/>
                <a:cs typeface="Tahoma" pitchFamily="34" charset="0"/>
              </a:rPr>
              <a:t>Autoevaluación de Carrera</a:t>
            </a:r>
          </a:p>
          <a:p>
            <a:pPr algn="ctr">
              <a:defRPr/>
            </a:pPr>
            <a:r>
              <a:rPr lang="es-ES" dirty="0" smtClean="0">
                <a:solidFill>
                  <a:schemeClr val="tx1">
                    <a:lumMod val="65000"/>
                    <a:lumOff val="35000"/>
                  </a:schemeClr>
                </a:solidFill>
                <a:latin typeface="Tahoma" pitchFamily="34" charset="0"/>
                <a:ea typeface="Calibri" pitchFamily="34" charset="0"/>
                <a:cs typeface="Tahoma" pitchFamily="34" charset="0"/>
              </a:rPr>
              <a:t>(Proceso 2015)</a:t>
            </a:r>
            <a:endParaRPr lang="es-ES" dirty="0">
              <a:solidFill>
                <a:schemeClr val="tx1">
                  <a:lumMod val="65000"/>
                  <a:lumOff val="35000"/>
                </a:schemeClr>
              </a:solidFill>
              <a:latin typeface="Tahoma" pitchFamily="34" charset="0"/>
              <a:ea typeface="Calibri" pitchFamily="34" charset="0"/>
              <a:cs typeface="Tahoma" pitchFamily="34" charset="0"/>
            </a:endParaRPr>
          </a:p>
        </p:txBody>
      </p:sp>
    </p:spTree>
    <p:extLst>
      <p:ext uri="{BB962C8B-B14F-4D97-AF65-F5344CB8AC3E}">
        <p14:creationId xmlns:p14="http://schemas.microsoft.com/office/powerpoint/2010/main" val="4219434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Unidad de </a:t>
            </a:r>
            <a:endParaRPr lang="es-CL" dirty="0"/>
          </a:p>
        </p:txBody>
      </p:sp>
      <p:sp>
        <p:nvSpPr>
          <p:cNvPr id="3" name="2 Marcador de contenido"/>
          <p:cNvSpPr>
            <a:spLocks noGrp="1"/>
          </p:cNvSpPr>
          <p:nvPr>
            <p:ph sz="half" idx="1"/>
          </p:nvPr>
        </p:nvSpPr>
        <p:spPr/>
        <p:txBody>
          <a:bodyPr>
            <a:normAutofit fontScale="40000" lnSpcReduction="20000"/>
          </a:bodyPr>
          <a:lstStyle/>
          <a:p>
            <a:r>
              <a:rPr lang="es-CL" dirty="0"/>
              <a:t>Unidad De Autorregulación Para La Calidad (UAC)</a:t>
            </a:r>
          </a:p>
          <a:p>
            <a:r>
              <a:rPr lang="es-CL" dirty="0"/>
              <a:t>Apoya técnicamente a todas las Unidades en los procesos de autoevaluación continua, para el aseguramiento de la calidad, en las carreras de pregrado, carreras técnicas, programas de postgrados y acreditación institucional.</a:t>
            </a:r>
          </a:p>
          <a:p>
            <a:endParaRPr lang="es-CL" dirty="0" smtClean="0"/>
          </a:p>
          <a:p>
            <a:r>
              <a:rPr lang="es-CL" dirty="0" smtClean="0"/>
              <a:t>Funciones</a:t>
            </a:r>
            <a:endParaRPr lang="es-CL" dirty="0"/>
          </a:p>
          <a:p>
            <a:r>
              <a:rPr lang="es-CL" b="1" dirty="0"/>
              <a:t>Autoevaluación y Acreditación de Carreras de Pregrado y Carreras Técnicas</a:t>
            </a:r>
            <a:endParaRPr lang="es-CL" dirty="0"/>
          </a:p>
          <a:p>
            <a:r>
              <a:rPr lang="es-CL" dirty="0"/>
              <a:t>Orientar técnicamente el procedimiento de autoevaluación a través de la guía Institucional para el proceso de autoevaluación y acreditación de carreras de pregrado.</a:t>
            </a:r>
          </a:p>
          <a:p>
            <a:r>
              <a:rPr lang="es-CL" dirty="0"/>
              <a:t>Preparar la documentación institucional para comités de autoevaluación de carreras de pregrado (decretos actualizados, información cualitativa y cuantitativa).</a:t>
            </a:r>
          </a:p>
          <a:p>
            <a:r>
              <a:rPr lang="es-CL" dirty="0"/>
              <a:t>Asesorar técnicamente a los Comités de Autoevaluación y Acreditación de carreras de pregrado.</a:t>
            </a:r>
          </a:p>
          <a:p>
            <a:r>
              <a:rPr lang="es-CL" dirty="0"/>
              <a:t>Preparar las encuestas y resultados de éstas, para los comités de autoevaluación de carreras que se aplican a académicos, egresados, estudiantes y empleadores.</a:t>
            </a:r>
          </a:p>
          <a:p>
            <a:r>
              <a:rPr lang="es-CL" dirty="0"/>
              <a:t>Coordinar la búsqueda y selección de información de las diferentes unidades para completar guías de formulario.</a:t>
            </a:r>
          </a:p>
          <a:p>
            <a:r>
              <a:rPr lang="es-CL" dirty="0"/>
              <a:t>Completar guías de formulario para las carreras que están en procesos de autoevaluación, en lo referido al contexto institucional.</a:t>
            </a:r>
          </a:p>
          <a:p>
            <a:r>
              <a:rPr lang="es-CL" dirty="0"/>
              <a:t>Revisión y corrección de los informes de autoevaluación y guías de formulario de las carreras de pregrado para generar y retroalimentar con  </a:t>
            </a:r>
            <a:r>
              <a:rPr lang="es-CL" dirty="0" err="1"/>
              <a:t>cheklist</a:t>
            </a:r>
            <a:r>
              <a:rPr lang="es-CL" dirty="0"/>
              <a:t> de observaciones.</a:t>
            </a:r>
          </a:p>
          <a:p>
            <a:r>
              <a:rPr lang="es-CL" dirty="0"/>
              <a:t>Diseño de cronogramas de actividades para las carreras de pregrado para sus procesos de autoevaluación</a:t>
            </a:r>
            <a:r>
              <a:rPr lang="es-CL" dirty="0" smtClean="0"/>
              <a:t>.</a:t>
            </a:r>
            <a:endParaRPr lang="es-CL" dirty="0"/>
          </a:p>
        </p:txBody>
      </p:sp>
      <p:sp>
        <p:nvSpPr>
          <p:cNvPr id="5" name="4 Marcador de contenido"/>
          <p:cNvSpPr>
            <a:spLocks noGrp="1"/>
          </p:cNvSpPr>
          <p:nvPr>
            <p:ph sz="half" idx="2"/>
          </p:nvPr>
        </p:nvSpPr>
        <p:spPr/>
        <p:txBody>
          <a:bodyPr>
            <a:normAutofit fontScale="40000" lnSpcReduction="20000"/>
          </a:bodyPr>
          <a:lstStyle/>
          <a:p>
            <a:r>
              <a:rPr lang="es-CL" b="1" dirty="0" smtClean="0"/>
              <a:t>Autoevaluación y Acreditación de Programas de Postgrado</a:t>
            </a:r>
            <a:endParaRPr lang="es-CL" dirty="0" smtClean="0"/>
          </a:p>
          <a:p>
            <a:r>
              <a:rPr lang="es-CL" dirty="0" smtClean="0"/>
              <a:t>Preparar encuestas para los comités de evaluación de carreras que se aplican a académicos, estudiantes, egresados y empleadores.</a:t>
            </a:r>
          </a:p>
          <a:p>
            <a:r>
              <a:rPr lang="es-CL" dirty="0" smtClean="0"/>
              <a:t>Preparar información cuantitativa para procesos de autoevaluación de programas de postgrado.</a:t>
            </a:r>
          </a:p>
          <a:p>
            <a:r>
              <a:rPr lang="es-CL" dirty="0" smtClean="0"/>
              <a:t>Monitorear los procesos de autoevaluación para los programas de postgrado.</a:t>
            </a:r>
          </a:p>
          <a:p>
            <a:r>
              <a:rPr lang="es-CL" dirty="0" smtClean="0"/>
              <a:t>Diseño de cronogramas de actividades para los programas de postgrado para sus procesos de autoevaluación.</a:t>
            </a:r>
          </a:p>
          <a:p>
            <a:endParaRPr lang="es-CL" dirty="0" smtClean="0"/>
          </a:p>
          <a:p>
            <a:pPr>
              <a:buNone/>
            </a:pPr>
            <a:endParaRPr lang="es-CL" dirty="0" smtClean="0"/>
          </a:p>
          <a:p>
            <a:r>
              <a:rPr lang="es-CL" b="1" dirty="0" smtClean="0"/>
              <a:t>Autoevaluación y Acreditación Institucional (Evaluación Interna)</a:t>
            </a:r>
            <a:endParaRPr lang="es-CL" dirty="0" smtClean="0"/>
          </a:p>
          <a:p>
            <a:r>
              <a:rPr lang="es-CL" dirty="0" smtClean="0"/>
              <a:t>Recabar información estadística institucional para la elaboración del Informe de Autoevaluación Institucional.</a:t>
            </a:r>
          </a:p>
          <a:p>
            <a:r>
              <a:rPr lang="es-CL" dirty="0" smtClean="0"/>
              <a:t>Apoyar el proceso de evaluación institucional (Revisar gráficos, preparar encuestas, etc.)</a:t>
            </a:r>
          </a:p>
          <a:p>
            <a:r>
              <a:rPr lang="es-CL" dirty="0" smtClean="0"/>
              <a:t>Preparar, en vinculación con DAPEI, la información introductoria para el Proceso de Evaluación Interna: Ficha Institucional Introductoria.</a:t>
            </a:r>
          </a:p>
          <a:p>
            <a:r>
              <a:rPr lang="es-CL" dirty="0" smtClean="0"/>
              <a:t>Elaborar los anexos del Informe de Autoevaluación Institucional.</a:t>
            </a:r>
          </a:p>
          <a:p>
            <a:r>
              <a:rPr lang="es-CL" dirty="0" smtClean="0"/>
              <a:t>Gestionar las acciones institucionales para la preparación de la Visita de Pares.</a:t>
            </a:r>
          </a:p>
          <a:p>
            <a:endParaRPr lang="es-CL" dirty="0" smtClean="0"/>
          </a:p>
          <a:p>
            <a:endParaRPr lang="es-CL" dirty="0"/>
          </a:p>
        </p:txBody>
      </p:sp>
      <p:pic>
        <p:nvPicPr>
          <p:cNvPr id="4" name="3 Imagen" descr="autorregulacion1.jpg"/>
          <p:cNvPicPr>
            <a:picLocks noChangeAspect="1"/>
          </p:cNvPicPr>
          <p:nvPr/>
        </p:nvPicPr>
        <p:blipFill>
          <a:blip r:embed="rId2" cstate="print"/>
          <a:stretch>
            <a:fillRect/>
          </a:stretch>
        </p:blipFill>
        <p:spPr>
          <a:xfrm>
            <a:off x="5796136" y="332656"/>
            <a:ext cx="2501900" cy="1092200"/>
          </a:xfrm>
          <a:prstGeom prst="rect">
            <a:avLst/>
          </a:prstGeom>
        </p:spPr>
      </p:pic>
    </p:spTree>
    <p:extLst>
      <p:ext uri="{BB962C8B-B14F-4D97-AF65-F5344CB8AC3E}">
        <p14:creationId xmlns:p14="http://schemas.microsoft.com/office/powerpoint/2010/main" val="32075274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ACREDITACIÓN INSTITUCIONAL</a:t>
            </a:r>
            <a:r>
              <a:rPr lang="es-CL" dirty="0"/>
              <a:t/>
            </a:r>
            <a:br>
              <a:rPr lang="es-CL" dirty="0"/>
            </a:br>
            <a:endParaRPr lang="es-CL" dirty="0"/>
          </a:p>
        </p:txBody>
      </p:sp>
      <p:sp>
        <p:nvSpPr>
          <p:cNvPr id="3" name="2 Marcador de contenido"/>
          <p:cNvSpPr>
            <a:spLocks noGrp="1"/>
          </p:cNvSpPr>
          <p:nvPr>
            <p:ph idx="1"/>
          </p:nvPr>
        </p:nvSpPr>
        <p:spPr>
          <a:xfrm>
            <a:off x="457200" y="2636912"/>
            <a:ext cx="8229600" cy="3489251"/>
          </a:xfrm>
        </p:spPr>
        <p:txBody>
          <a:bodyPr/>
          <a:lstStyle/>
          <a:p>
            <a:r>
              <a:rPr lang="es-CL" b="1" dirty="0"/>
              <a:t> </a:t>
            </a:r>
            <a:endParaRPr lang="es-CL" dirty="0"/>
          </a:p>
          <a:p>
            <a:endParaRPr lang="es-CL" dirty="0"/>
          </a:p>
        </p:txBody>
      </p:sp>
      <p:graphicFrame>
        <p:nvGraphicFramePr>
          <p:cNvPr id="4" name="3 Gráfico"/>
          <p:cNvGraphicFramePr/>
          <p:nvPr/>
        </p:nvGraphicFramePr>
        <p:xfrm>
          <a:off x="1957387" y="2171700"/>
          <a:ext cx="5229225" cy="251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848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2700" b="1" dirty="0"/>
              <a:t>EVOLUCIÓN HISTÓRICA INSTITUCIONAL EN PROCESO DE ACREDITACIÓN INSTITUCIONAL</a:t>
            </a:r>
            <a:r>
              <a:rPr lang="es-CL" dirty="0"/>
              <a:t/>
            </a:r>
            <a:br>
              <a:rPr lang="es-CL" dirty="0"/>
            </a:br>
            <a:endParaRPr lang="es-CL" dirty="0"/>
          </a:p>
        </p:txBody>
      </p:sp>
      <p:sp>
        <p:nvSpPr>
          <p:cNvPr id="3" name="2 Marcador de contenido"/>
          <p:cNvSpPr>
            <a:spLocks noGrp="1"/>
          </p:cNvSpPr>
          <p:nvPr>
            <p:ph idx="1"/>
          </p:nvPr>
        </p:nvSpPr>
        <p:spPr/>
        <p:txBody>
          <a:bodyPr>
            <a:normAutofit fontScale="92500"/>
          </a:bodyPr>
          <a:lstStyle/>
          <a:p>
            <a:r>
              <a:rPr lang="es-CL" b="1" dirty="0"/>
              <a:t>ACREDITACIÓN INSTITUCIONAL</a:t>
            </a:r>
            <a:endParaRPr lang="es-CL" dirty="0"/>
          </a:p>
          <a:p>
            <a:pPr lvl="0"/>
            <a:r>
              <a:rPr lang="es-CL" sz="2200" dirty="0" smtClean="0"/>
              <a:t>Año </a:t>
            </a:r>
            <a:r>
              <a:rPr lang="es-CL" sz="2200" dirty="0"/>
              <a:t>2006: La Universidad no fue acreditada.</a:t>
            </a:r>
          </a:p>
          <a:p>
            <a:pPr lvl="0"/>
            <a:r>
              <a:rPr lang="es-CL" sz="2200" dirty="0"/>
              <a:t>AÑO 2007: Acreditada en Docencia de Pregrado y Gestión Institución, 2 años.</a:t>
            </a:r>
          </a:p>
          <a:p>
            <a:pPr lvl="0"/>
            <a:r>
              <a:rPr lang="es-CL" sz="2200" dirty="0"/>
              <a:t>AÑO 2008: Acreditada en Docencia de Pregrado y Gestión Institucional, 3 años.</a:t>
            </a:r>
          </a:p>
          <a:p>
            <a:pPr lvl="0"/>
            <a:r>
              <a:rPr lang="es-CL" sz="2200" dirty="0"/>
              <a:t>AÑO 2012: Acreditada en Docencia de Pregrado, Gestión Institucional y Vinculación con el Medio, 4 años.</a:t>
            </a:r>
          </a:p>
          <a:p>
            <a:pPr lvl="0"/>
            <a:r>
              <a:rPr lang="es-CL" sz="2200" dirty="0"/>
              <a:t>AÑO 2014: Se levantan evidencias para informe de </a:t>
            </a:r>
            <a:r>
              <a:rPr lang="es-CL" sz="2200" dirty="0" smtClean="0"/>
              <a:t>2014 </a:t>
            </a:r>
          </a:p>
          <a:p>
            <a:pPr lvl="0"/>
            <a:r>
              <a:rPr lang="es-CL" sz="2200" dirty="0" smtClean="0"/>
              <a:t>Año 2015: Se deben  aplican los instrumentos de evaluación interna para elaborar el informe de autoevaluación institucional en las áreas de: Docencia de Pregrado, Gestión Institucional y Vinculación con el Medio</a:t>
            </a:r>
            <a:endParaRPr lang="es-CL" sz="2200" dirty="0"/>
          </a:p>
          <a:p>
            <a:pPr marL="0" indent="0">
              <a:buNone/>
            </a:pPr>
            <a:endParaRPr lang="es-CL" dirty="0"/>
          </a:p>
          <a:p>
            <a:pPr marL="0" indent="0">
              <a:buNone/>
            </a:pPr>
            <a:endParaRPr lang="es-CL" dirty="0"/>
          </a:p>
        </p:txBody>
      </p:sp>
      <p:pic>
        <p:nvPicPr>
          <p:cNvPr id="4" name="Picture 3"/>
          <p:cNvPicPr>
            <a:picLocks noChangeAspect="1" noChangeArrowheads="1"/>
          </p:cNvPicPr>
          <p:nvPr/>
        </p:nvPicPr>
        <p:blipFill>
          <a:blip r:embed="rId2" cstate="print"/>
          <a:srcRect/>
          <a:stretch>
            <a:fillRect/>
          </a:stretch>
        </p:blipFill>
        <p:spPr bwMode="auto">
          <a:xfrm>
            <a:off x="6012160" y="908720"/>
            <a:ext cx="2857500" cy="828675"/>
          </a:xfrm>
          <a:prstGeom prst="rect">
            <a:avLst/>
          </a:prstGeom>
          <a:noFill/>
          <a:ln w="9525">
            <a:noFill/>
            <a:miter lim="800000"/>
            <a:headEnd/>
            <a:tailEnd/>
          </a:ln>
        </p:spPr>
      </p:pic>
    </p:spTree>
    <p:extLst>
      <p:ext uri="{BB962C8B-B14F-4D97-AF65-F5344CB8AC3E}">
        <p14:creationId xmlns:p14="http://schemas.microsoft.com/office/powerpoint/2010/main" val="24307522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UPLA</a:t>
            </a:r>
            <a:endParaRPr lang="es-CL"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4352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1600" b="1" dirty="0"/>
              <a:t>POSICIONAMIENTO UPLA CONTEXTO NACIONAL (ACREDITACIÓN DE PREGRADO</a:t>
            </a:r>
            <a:r>
              <a:rPr lang="es-CL" sz="1600" b="1" dirty="0" smtClean="0"/>
              <a:t>)</a:t>
            </a:r>
            <a:r>
              <a:rPr lang="es-CL" sz="1600" dirty="0"/>
              <a:t/>
            </a:r>
            <a:br>
              <a:rPr lang="es-CL" sz="1600" dirty="0"/>
            </a:br>
            <a:r>
              <a:rPr lang="es-CL" sz="1600" b="1" dirty="0"/>
              <a:t>Cuadro comparativo en años promedio de las carreras dictadas por otras </a:t>
            </a:r>
            <a:r>
              <a:rPr lang="es-CL" sz="1600" dirty="0"/>
              <a:t/>
            </a:r>
            <a:br>
              <a:rPr lang="es-CL" sz="1600" dirty="0"/>
            </a:br>
            <a:r>
              <a:rPr lang="es-CL" sz="1600" b="1" dirty="0"/>
              <a:t>universidades en comparación con la Universidad de Playa </a:t>
            </a:r>
            <a:r>
              <a:rPr lang="es-CL" sz="1600" b="1" dirty="0" smtClean="0"/>
              <a:t>Ancha al año 2014</a:t>
            </a:r>
            <a:r>
              <a:rPr lang="es-CL" sz="1600" dirty="0"/>
              <a:t/>
            </a:r>
            <a:br>
              <a:rPr lang="es-CL" sz="1600" dirty="0"/>
            </a:br>
            <a:endParaRPr lang="es-CL" sz="1600" dirty="0"/>
          </a:p>
        </p:txBody>
      </p:sp>
      <p:pic>
        <p:nvPicPr>
          <p:cNvPr id="4" name="3 Marcador de contenido"/>
          <p:cNvPicPr>
            <a:picLocks noGrp="1"/>
          </p:cNvPicPr>
          <p:nvPr>
            <p:ph idx="1"/>
          </p:nvPr>
        </p:nvPicPr>
        <p:blipFill>
          <a:blip r:embed="rId2" cstate="print"/>
          <a:srcRect/>
          <a:stretch>
            <a:fillRect/>
          </a:stretch>
        </p:blipFill>
        <p:spPr bwMode="auto">
          <a:xfrm>
            <a:off x="1676400" y="2010569"/>
            <a:ext cx="5791200" cy="3705225"/>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403836" y="5949280"/>
            <a:ext cx="2355215" cy="387985"/>
          </a:xfrm>
          <a:prstGeom prst="rect">
            <a:avLst/>
          </a:prstGeom>
          <a:noFill/>
          <a:ln w="9525">
            <a:noFill/>
            <a:miter lim="800000"/>
            <a:headEnd/>
            <a:tailEnd/>
          </a:ln>
        </p:spPr>
      </p:pic>
    </p:spTree>
    <p:extLst>
      <p:ext uri="{BB962C8B-B14F-4D97-AF65-F5344CB8AC3E}">
        <p14:creationId xmlns:p14="http://schemas.microsoft.com/office/powerpoint/2010/main" val="405389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cap="all" dirty="0"/>
              <a:t>EDUCACIÓN SUPERIOR</a:t>
            </a:r>
            <a:br>
              <a:rPr lang="es-CL" b="1" cap="all" dirty="0"/>
            </a:br>
            <a:r>
              <a:rPr lang="es-CL" b="1" cap="all" dirty="0"/>
              <a:t>CONTEXTO </a:t>
            </a:r>
            <a:r>
              <a:rPr lang="es-CL" b="1" cap="all" dirty="0" smtClean="0"/>
              <a:t>(4)</a:t>
            </a:r>
            <a:endParaRPr lang="es-CL" dirty="0"/>
          </a:p>
        </p:txBody>
      </p:sp>
      <p:sp>
        <p:nvSpPr>
          <p:cNvPr id="3" name="2 Marcador de contenido"/>
          <p:cNvSpPr>
            <a:spLocks noGrp="1"/>
          </p:cNvSpPr>
          <p:nvPr>
            <p:ph idx="1"/>
          </p:nvPr>
        </p:nvSpPr>
        <p:spPr/>
        <p:txBody>
          <a:bodyPr>
            <a:normAutofit fontScale="47500" lnSpcReduction="20000"/>
          </a:bodyPr>
          <a:lstStyle/>
          <a:p>
            <a:r>
              <a:rPr lang="es-CL" dirty="0"/>
              <a:t>Así, </a:t>
            </a:r>
            <a:r>
              <a:rPr lang="es-CL" b="1" i="1" dirty="0">
                <a:solidFill>
                  <a:srgbClr val="0000FF"/>
                </a:solidFill>
              </a:rPr>
              <a:t>en 1999, nace la Comisión Nacional de Acreditación de Pregrado (CNAP)</a:t>
            </a:r>
            <a:r>
              <a:rPr lang="es-CL" dirty="0"/>
              <a:t>, con el fin de diseñar y proponer un sistema nacional de aseguramiento de la calidad de la educación superior y de conducir procesos experimentales de acreditación, entendido esto como la evaluación periódica de la calidad de instituciones de educación superior autónomas.</a:t>
            </a:r>
          </a:p>
          <a:p>
            <a:r>
              <a:rPr lang="es-CL" b="1" i="1" u="sng" dirty="0">
                <a:solidFill>
                  <a:srgbClr val="0000FF"/>
                </a:solidFill>
              </a:rPr>
              <a:t>El trabajo de la Comisión se tradujo en la dictación de ley 20.129, publicada el 17 de noviembre de 2006</a:t>
            </a:r>
            <a:r>
              <a:rPr lang="es-CL" dirty="0"/>
              <a:t>, que establece un </a:t>
            </a:r>
            <a:r>
              <a:rPr lang="es-CL" b="1" dirty="0">
                <a:solidFill>
                  <a:srgbClr val="0000FF"/>
                </a:solidFill>
              </a:rPr>
              <a:t>sistema nacional de aseguramiento de la calidad de la educación superior y crea la Comisión Nacional de Acreditación (CNA), </a:t>
            </a:r>
            <a:r>
              <a:rPr lang="es-CL" dirty="0"/>
              <a:t>organismo público de carácter autónomo encargado de verificar y promover la calidad de las universidades, institutos profesionales y centros de formación técnica autónomos y de las carreras y programas de estudios que ellos ofrecen.</a:t>
            </a:r>
          </a:p>
          <a:p>
            <a:r>
              <a:rPr lang="es-CL" b="1" dirty="0">
                <a:solidFill>
                  <a:srgbClr val="0000FF"/>
                </a:solidFill>
              </a:rPr>
              <a:t>A partir de la dictación de esta ley, la labor de supervisión que ejercidas por el Consejo sobre instituciones no autónomas recibió la denominación de licenciamiento</a:t>
            </a:r>
            <a:r>
              <a:rPr lang="es-CL" dirty="0"/>
              <a:t>, con el fin de distinguirla del sistema de acreditación voluntaria de instituciones autónomas que tal ley establece y entrega a la CNA. En este contexto, la tarea del Consejo se extendió no sólo a las universidades e institutos profesionales sino también a los centros de formación técnica, cuya supervisión se encontraba radicada originalmente en el Ministerio de Educación. </a:t>
            </a:r>
            <a:r>
              <a:rPr lang="es-CL" b="1" dirty="0">
                <a:solidFill>
                  <a:srgbClr val="0000FF"/>
                </a:solidFill>
              </a:rPr>
              <a:t>A su vez, se asignó al Consejo Superior de Educación la función de conocer y resolver las apelaciones que las instituciones de educación superior y las agencias de acreditación privadas pueden deducir en contra de las decisiones que adopte la Comisión Nacional de Acreditación (CNA), de acuerdo a la ley 20.129.</a:t>
            </a:r>
          </a:p>
          <a:p>
            <a:r>
              <a:rPr lang="es-CL" b="1" dirty="0">
                <a:solidFill>
                  <a:srgbClr val="0000FF"/>
                </a:solidFill>
              </a:rPr>
              <a:t>El 12 de septiembre de 2009, fue publicada la Ley General de Educación (20.370), la que derogó en gran parte la LOCE, y creó el Consejo Nacional de </a:t>
            </a:r>
            <a:r>
              <a:rPr lang="es-CL" b="1" dirty="0" smtClean="0">
                <a:solidFill>
                  <a:srgbClr val="0000FF"/>
                </a:solidFill>
              </a:rPr>
              <a:t>Educación (CNED), </a:t>
            </a:r>
            <a:r>
              <a:rPr lang="es-CL" b="1" dirty="0">
                <a:solidFill>
                  <a:srgbClr val="0000FF"/>
                </a:solidFill>
              </a:rPr>
              <a:t>sucesor legal del Consejo Superior de Educación</a:t>
            </a:r>
            <a:r>
              <a:rPr lang="es-CL" dirty="0"/>
              <a:t>. Este nuevo Consejo continúa con las funciones de licenciamiento y apelaciones de decisiones de acreditación  desarrolladas por su antecesor.</a:t>
            </a:r>
          </a:p>
          <a:p>
            <a:endParaRPr lang="es-CL" dirty="0"/>
          </a:p>
        </p:txBody>
      </p:sp>
    </p:spTree>
    <p:extLst>
      <p:ext uri="{BB962C8B-B14F-4D97-AF65-F5344CB8AC3E}">
        <p14:creationId xmlns:p14="http://schemas.microsoft.com/office/powerpoint/2010/main" val="4279018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Resumen Acreditación de Pregrado en UPLA</a:t>
            </a:r>
            <a:r>
              <a:rPr lang="es-CL" dirty="0"/>
              <a:t/>
            </a:r>
            <a:br>
              <a:rPr lang="es-CL" dirty="0"/>
            </a:br>
            <a:endParaRPr lang="es-CL" dirty="0"/>
          </a:p>
        </p:txBody>
      </p:sp>
      <p:sp>
        <p:nvSpPr>
          <p:cNvPr id="3" name="2 Marcador de contenido"/>
          <p:cNvSpPr>
            <a:spLocks noGrp="1"/>
          </p:cNvSpPr>
          <p:nvPr>
            <p:ph idx="1"/>
          </p:nvPr>
        </p:nvSpPr>
        <p:spPr>
          <a:xfrm>
            <a:off x="457200" y="1556792"/>
            <a:ext cx="8229600" cy="4968552"/>
          </a:xfrm>
        </p:spPr>
        <p:txBody>
          <a:bodyPr>
            <a:noAutofit/>
          </a:bodyPr>
          <a:lstStyle/>
          <a:p>
            <a:pPr lvl="0"/>
            <a:r>
              <a:rPr lang="es-CL" sz="1800" dirty="0" smtClean="0"/>
              <a:t>Más </a:t>
            </a:r>
            <a:r>
              <a:rPr lang="es-CL" sz="1800" dirty="0"/>
              <a:t>del 60% de las carreras superan en promedio a sus similares de otras universidades</a:t>
            </a:r>
            <a:r>
              <a:rPr lang="es-CL" sz="1800" dirty="0" smtClean="0"/>
              <a:t>.</a:t>
            </a:r>
            <a:endParaRPr lang="es-CL" sz="1800" dirty="0"/>
          </a:p>
          <a:p>
            <a:pPr>
              <a:buNone/>
            </a:pPr>
            <a:r>
              <a:rPr lang="es-CL" sz="1800" dirty="0"/>
              <a:t>Desde el inicio de los procesos de acreditación en la UPLA: </a:t>
            </a:r>
          </a:p>
          <a:p>
            <a:pPr lvl="0"/>
            <a:r>
              <a:rPr lang="es-CL" sz="1800" dirty="0"/>
              <a:t>El 68,7% de las carreras ha aumentado su periodo de acreditación en más de un </a:t>
            </a:r>
            <a:r>
              <a:rPr lang="es-CL" sz="1800" dirty="0" smtClean="0"/>
              <a:t>año y el 25 </a:t>
            </a:r>
            <a:r>
              <a:rPr lang="es-CL" sz="1800" dirty="0"/>
              <a:t>% </a:t>
            </a:r>
            <a:r>
              <a:rPr lang="es-CL" sz="1800" dirty="0" smtClean="0"/>
              <a:t> restante de </a:t>
            </a:r>
            <a:r>
              <a:rPr lang="es-CL" sz="1800" dirty="0"/>
              <a:t>las carreras ha mantenido en 4 años su acreditación.</a:t>
            </a:r>
          </a:p>
          <a:p>
            <a:pPr lvl="0"/>
            <a:r>
              <a:rPr lang="es-CL" sz="1800" dirty="0"/>
              <a:t>Sólo 1  de las carreras </a:t>
            </a:r>
            <a:r>
              <a:rPr lang="es-CL" sz="1800" dirty="0" smtClean="0"/>
              <a:t> disminuyó  </a:t>
            </a:r>
            <a:r>
              <a:rPr lang="es-CL" sz="1800" dirty="0"/>
              <a:t>en un año su </a:t>
            </a:r>
            <a:r>
              <a:rPr lang="es-CL" sz="1800" dirty="0" smtClean="0"/>
              <a:t>condición pero luego fue </a:t>
            </a:r>
            <a:r>
              <a:rPr lang="es-CL" sz="1800" dirty="0" err="1" smtClean="0"/>
              <a:t>reacreditada</a:t>
            </a:r>
            <a:r>
              <a:rPr lang="es-CL" sz="1800" dirty="0" smtClean="0"/>
              <a:t> en 2014 por un año más</a:t>
            </a:r>
          </a:p>
          <a:p>
            <a:pPr lvl="0"/>
            <a:r>
              <a:rPr lang="es-CL" sz="1800" dirty="0" smtClean="0"/>
              <a:t>Se cumple con los indicadores contemplados en PDEI y en el convenio de desempeño UPA1302</a:t>
            </a:r>
          </a:p>
          <a:p>
            <a:pPr lvl="0"/>
            <a:r>
              <a:rPr lang="es-CL" sz="1800" dirty="0" smtClean="0"/>
              <a:t>Al 2015 se encuentran en autoevaluación continua el 100% de las carreras técnicas y de pregrado </a:t>
            </a:r>
            <a:r>
              <a:rPr lang="es-CL" sz="1800" dirty="0" smtClean="0"/>
              <a:t>y también los   </a:t>
            </a:r>
            <a:r>
              <a:rPr lang="es-CL" sz="1800" dirty="0" smtClean="0"/>
              <a:t>programas de Postgrado</a:t>
            </a:r>
          </a:p>
          <a:p>
            <a:pPr lvl="0"/>
            <a:r>
              <a:rPr lang="es-CL" sz="1800" dirty="0" smtClean="0"/>
              <a:t>Todas las carreras acreditadas son monitoreadas 2 veces al año para </a:t>
            </a:r>
            <a:r>
              <a:rPr lang="es-CL" sz="1800" dirty="0" smtClean="0"/>
              <a:t>evaluar el avance en la gestión de </a:t>
            </a:r>
            <a:r>
              <a:rPr lang="es-CL" sz="1800" dirty="0" smtClean="0"/>
              <a:t>sus planes de mejoramiento</a:t>
            </a:r>
          </a:p>
          <a:p>
            <a:pPr lvl="0"/>
            <a:r>
              <a:rPr lang="es-CL" sz="1800" dirty="0" smtClean="0"/>
              <a:t>Todas las carreras y programas reciben inducción, apoyo y asesoramiento en todas las etapas del proceso de autoevaluación y durante la gestión de sus P.M</a:t>
            </a:r>
          </a:p>
          <a:p>
            <a:pPr lvl="0">
              <a:buNone/>
            </a:pPr>
            <a:endParaRPr lang="es-CL" sz="2400" dirty="0" smtClean="0"/>
          </a:p>
          <a:p>
            <a:pPr lvl="0">
              <a:buNone/>
            </a:pPr>
            <a:endParaRPr lang="es-CL" sz="2400" dirty="0" smtClean="0"/>
          </a:p>
          <a:p>
            <a:pPr lvl="0">
              <a:buNone/>
            </a:pPr>
            <a:endParaRPr lang="es-CL" sz="2400" dirty="0" smtClean="0"/>
          </a:p>
          <a:p>
            <a:pPr lvl="0">
              <a:buNone/>
            </a:pPr>
            <a:endParaRPr lang="es-CL" sz="2400" dirty="0" smtClean="0"/>
          </a:p>
          <a:p>
            <a:pPr lvl="0">
              <a:buNone/>
            </a:pPr>
            <a:endParaRPr lang="es-CL" sz="2400" dirty="0"/>
          </a:p>
          <a:p>
            <a:endParaRPr lang="es-CL" sz="2400" dirty="0"/>
          </a:p>
        </p:txBody>
      </p:sp>
    </p:spTree>
    <p:extLst>
      <p:ext uri="{BB962C8B-B14F-4D97-AF65-F5344CB8AC3E}">
        <p14:creationId xmlns:p14="http://schemas.microsoft.com/office/powerpoint/2010/main" val="608396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ACREDITACIÓN  DE </a:t>
            </a:r>
            <a:r>
              <a:rPr lang="es-CL" b="1" dirty="0" smtClean="0"/>
              <a:t>POSTGRADO en UPLA</a:t>
            </a:r>
            <a:r>
              <a:rPr lang="es-CL" dirty="0"/>
              <a:t/>
            </a:r>
            <a:br>
              <a:rPr lang="es-CL" dirty="0"/>
            </a:b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71068068"/>
              </p:ext>
            </p:extLst>
          </p:nvPr>
        </p:nvGraphicFramePr>
        <p:xfrm>
          <a:off x="2555776" y="3501008"/>
          <a:ext cx="4608512" cy="2747765"/>
        </p:xfrm>
        <a:graphic>
          <a:graphicData uri="http://schemas.openxmlformats.org/drawingml/2006/table">
            <a:tbl>
              <a:tblPr firstRow="1" firstCol="1" bandRow="1">
                <a:tableStyleId>{5C22544A-7EE6-4342-B048-85BDC9FD1C3A}</a:tableStyleId>
              </a:tblPr>
              <a:tblGrid>
                <a:gridCol w="2960455"/>
                <a:gridCol w="1648057"/>
              </a:tblGrid>
              <a:tr h="392160">
                <a:tc>
                  <a:txBody>
                    <a:bodyPr/>
                    <a:lstStyle/>
                    <a:p>
                      <a:pPr>
                        <a:lnSpc>
                          <a:spcPct val="115000"/>
                        </a:lnSpc>
                        <a:spcAft>
                          <a:spcPts val="0"/>
                        </a:spcAft>
                      </a:pPr>
                      <a:r>
                        <a:rPr lang="es-CL" sz="1200" dirty="0">
                          <a:effectLst/>
                        </a:rPr>
                        <a:t>Programa  </a:t>
                      </a:r>
                      <a:endParaRPr lang="es-CL"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CL" sz="1200">
                          <a:effectLst/>
                        </a:rPr>
                        <a:t>Años acreditación</a:t>
                      </a:r>
                      <a:endParaRPr lang="es-CL" sz="1100">
                        <a:effectLst/>
                        <a:latin typeface="Calibri"/>
                        <a:ea typeface="Calibri"/>
                        <a:cs typeface="Times New Roman"/>
                      </a:endParaRPr>
                    </a:p>
                  </a:txBody>
                  <a:tcPr marL="68580" marR="68580" marT="0" marB="0"/>
                </a:tc>
              </a:tr>
              <a:tr h="39888">
                <a:tc>
                  <a:txBody>
                    <a:bodyPr/>
                    <a:lstStyle/>
                    <a:p>
                      <a:pPr>
                        <a:lnSpc>
                          <a:spcPct val="115000"/>
                        </a:lnSpc>
                        <a:spcAft>
                          <a:spcPts val="0"/>
                        </a:spcAft>
                      </a:pPr>
                      <a:r>
                        <a:rPr lang="es-CL" sz="1200">
                          <a:effectLst/>
                        </a:rPr>
                        <a:t> </a:t>
                      </a:r>
                      <a:endParaRPr lang="es-CL" sz="1100">
                        <a:effectLst/>
                      </a:endParaRPr>
                    </a:p>
                    <a:p>
                      <a:pPr>
                        <a:lnSpc>
                          <a:spcPct val="115000"/>
                        </a:lnSpc>
                        <a:spcAft>
                          <a:spcPts val="0"/>
                        </a:spcAft>
                      </a:pPr>
                      <a:r>
                        <a:rPr lang="es-CL" sz="1200">
                          <a:effectLst/>
                        </a:rPr>
                        <a:t>Magíster en Arte</a:t>
                      </a:r>
                      <a:endParaRPr lang="es-CL"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CL" sz="1200">
                          <a:effectLst/>
                        </a:rPr>
                        <a:t> </a:t>
                      </a:r>
                      <a:endParaRPr lang="es-CL" sz="1100">
                        <a:effectLst/>
                      </a:endParaRPr>
                    </a:p>
                    <a:p>
                      <a:pPr algn="ctr">
                        <a:lnSpc>
                          <a:spcPct val="115000"/>
                        </a:lnSpc>
                        <a:spcAft>
                          <a:spcPts val="0"/>
                        </a:spcAft>
                      </a:pPr>
                      <a:r>
                        <a:rPr lang="es-CL" sz="1200">
                          <a:effectLst/>
                        </a:rPr>
                        <a:t>5</a:t>
                      </a:r>
                      <a:endParaRPr lang="es-CL" sz="1100">
                        <a:effectLst/>
                        <a:latin typeface="Calibri"/>
                        <a:ea typeface="Calibri"/>
                        <a:cs typeface="Times New Roman"/>
                      </a:endParaRPr>
                    </a:p>
                  </a:txBody>
                  <a:tcPr marL="68580" marR="68580" marT="0" marB="0"/>
                </a:tc>
              </a:tr>
              <a:tr h="698302">
                <a:tc>
                  <a:txBody>
                    <a:bodyPr/>
                    <a:lstStyle/>
                    <a:p>
                      <a:pPr>
                        <a:lnSpc>
                          <a:spcPct val="115000"/>
                        </a:lnSpc>
                        <a:spcAft>
                          <a:spcPts val="0"/>
                        </a:spcAft>
                      </a:pPr>
                      <a:r>
                        <a:rPr lang="es-CL" sz="1200" dirty="0">
                          <a:effectLst/>
                        </a:rPr>
                        <a:t> </a:t>
                      </a:r>
                      <a:endParaRPr lang="es-CL" sz="1100" dirty="0">
                        <a:effectLst/>
                      </a:endParaRPr>
                    </a:p>
                    <a:p>
                      <a:pPr>
                        <a:lnSpc>
                          <a:spcPct val="115000"/>
                        </a:lnSpc>
                        <a:spcAft>
                          <a:spcPts val="0"/>
                        </a:spcAft>
                      </a:pPr>
                      <a:r>
                        <a:rPr lang="es-CL" sz="1200" dirty="0">
                          <a:effectLst/>
                        </a:rPr>
                        <a:t>Magíster en Ciencias de la Actividad Física y del Deporte</a:t>
                      </a:r>
                      <a:endParaRPr lang="es-CL"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CL" sz="1200">
                          <a:effectLst/>
                        </a:rPr>
                        <a:t> </a:t>
                      </a:r>
                      <a:endParaRPr lang="es-CL" sz="1100">
                        <a:effectLst/>
                      </a:endParaRPr>
                    </a:p>
                    <a:p>
                      <a:pPr algn="ctr">
                        <a:lnSpc>
                          <a:spcPct val="115000"/>
                        </a:lnSpc>
                        <a:spcAft>
                          <a:spcPts val="0"/>
                        </a:spcAft>
                      </a:pPr>
                      <a:r>
                        <a:rPr lang="es-CL" sz="1200">
                          <a:effectLst/>
                        </a:rPr>
                        <a:t>6</a:t>
                      </a:r>
                      <a:endParaRPr lang="es-CL" sz="1100">
                        <a:effectLst/>
                        <a:latin typeface="Calibri"/>
                        <a:ea typeface="Calibri"/>
                        <a:cs typeface="Times New Roman"/>
                      </a:endParaRPr>
                    </a:p>
                  </a:txBody>
                  <a:tcPr marL="68580" marR="68580" marT="0" marB="0"/>
                </a:tc>
              </a:tr>
              <a:tr h="465535">
                <a:tc>
                  <a:txBody>
                    <a:bodyPr/>
                    <a:lstStyle/>
                    <a:p>
                      <a:pPr>
                        <a:lnSpc>
                          <a:spcPct val="115000"/>
                        </a:lnSpc>
                        <a:spcAft>
                          <a:spcPts val="0"/>
                        </a:spcAft>
                      </a:pPr>
                      <a:r>
                        <a:rPr lang="es-CL" sz="1200" dirty="0">
                          <a:effectLst/>
                        </a:rPr>
                        <a:t> </a:t>
                      </a:r>
                      <a:endParaRPr lang="es-CL" sz="1100" dirty="0">
                        <a:effectLst/>
                      </a:endParaRPr>
                    </a:p>
                    <a:p>
                      <a:pPr>
                        <a:lnSpc>
                          <a:spcPct val="115000"/>
                        </a:lnSpc>
                        <a:spcAft>
                          <a:spcPts val="0"/>
                        </a:spcAft>
                      </a:pPr>
                      <a:r>
                        <a:rPr lang="es-CL" sz="1200" dirty="0">
                          <a:effectLst/>
                        </a:rPr>
                        <a:t>Magíster en Literatura</a:t>
                      </a:r>
                      <a:endParaRPr lang="es-CL"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CL" sz="1200" dirty="0">
                          <a:effectLst/>
                        </a:rPr>
                        <a:t> </a:t>
                      </a:r>
                      <a:endParaRPr lang="es-CL" sz="1100" dirty="0">
                        <a:effectLst/>
                      </a:endParaRPr>
                    </a:p>
                    <a:p>
                      <a:pPr algn="ctr">
                        <a:lnSpc>
                          <a:spcPct val="115000"/>
                        </a:lnSpc>
                        <a:spcAft>
                          <a:spcPts val="0"/>
                        </a:spcAft>
                      </a:pPr>
                      <a:r>
                        <a:rPr lang="es-CL" sz="1200" dirty="0">
                          <a:effectLst/>
                        </a:rPr>
                        <a:t>7</a:t>
                      </a:r>
                      <a:endParaRPr lang="es-CL" sz="1100" dirty="0">
                        <a:effectLst/>
                        <a:latin typeface="Calibri"/>
                        <a:ea typeface="Calibri"/>
                        <a:cs typeface="Times New Roman"/>
                      </a:endParaRPr>
                    </a:p>
                  </a:txBody>
                  <a:tcPr marL="68580" marR="68580" marT="0" marB="0"/>
                </a:tc>
              </a:tr>
              <a:tr h="213370">
                <a:tc>
                  <a:txBody>
                    <a:bodyPr/>
                    <a:lstStyle/>
                    <a:p>
                      <a:pPr>
                        <a:lnSpc>
                          <a:spcPct val="115000"/>
                        </a:lnSpc>
                        <a:spcAft>
                          <a:spcPts val="0"/>
                        </a:spcAft>
                      </a:pPr>
                      <a:r>
                        <a:rPr lang="es-CL" sz="1100" dirty="0" smtClean="0">
                          <a:effectLst/>
                          <a:latin typeface="Calibri"/>
                          <a:ea typeface="Calibri"/>
                          <a:cs typeface="Times New Roman"/>
                        </a:rPr>
                        <a:t>Magíster en Evaluación Educacional</a:t>
                      </a:r>
                    </a:p>
                    <a:p>
                      <a:pPr>
                        <a:lnSpc>
                          <a:spcPct val="115000"/>
                        </a:lnSpc>
                        <a:spcAft>
                          <a:spcPts val="0"/>
                        </a:spcAft>
                      </a:pPr>
                      <a:endParaRPr lang="es-CL"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CL" sz="1100" dirty="0" smtClean="0">
                          <a:effectLst/>
                          <a:latin typeface="Calibri"/>
                          <a:ea typeface="Calibri"/>
                          <a:cs typeface="Times New Roman"/>
                        </a:rPr>
                        <a:t>7</a:t>
                      </a:r>
                      <a:endParaRPr lang="es-CL" sz="1100" dirty="0">
                        <a:effectLst/>
                        <a:latin typeface="Calibri"/>
                        <a:ea typeface="Calibri"/>
                        <a:cs typeface="Times New Roman"/>
                      </a:endParaRPr>
                    </a:p>
                  </a:txBody>
                  <a:tcPr marL="68580" marR="68580" marT="0" marB="0"/>
                </a:tc>
              </a:tr>
              <a:tr h="213370">
                <a:tc>
                  <a:txBody>
                    <a:bodyPr/>
                    <a:lstStyle/>
                    <a:p>
                      <a:pPr>
                        <a:lnSpc>
                          <a:spcPct val="115000"/>
                        </a:lnSpc>
                        <a:spcAft>
                          <a:spcPts val="0"/>
                        </a:spcAft>
                      </a:pPr>
                      <a:r>
                        <a:rPr lang="es-CL" sz="1100" dirty="0" smtClean="0">
                          <a:effectLst/>
                          <a:latin typeface="Calibri"/>
                          <a:ea typeface="Calibri"/>
                          <a:cs typeface="Times New Roman"/>
                        </a:rPr>
                        <a:t>Magister en Didáctica de las Ciencias</a:t>
                      </a:r>
                    </a:p>
                    <a:p>
                      <a:pPr>
                        <a:lnSpc>
                          <a:spcPct val="115000"/>
                        </a:lnSpc>
                        <a:spcAft>
                          <a:spcPts val="0"/>
                        </a:spcAft>
                      </a:pPr>
                      <a:endParaRPr lang="es-CL"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CL" sz="1100" dirty="0" smtClean="0">
                          <a:effectLst/>
                          <a:latin typeface="Calibri"/>
                          <a:ea typeface="Calibri"/>
                          <a:cs typeface="Times New Roman"/>
                        </a:rPr>
                        <a:t>7</a:t>
                      </a:r>
                      <a:endParaRPr lang="es-CL"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971601" y="1826064"/>
            <a:ext cx="78488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altLang="es-CL" sz="1200" b="0" i="0" u="none" strike="noStrike" cap="none" normalizeH="0" baseline="0" dirty="0" smtClean="0">
                <a:ln>
                  <a:noFill/>
                </a:ln>
                <a:solidFill>
                  <a:schemeClr val="tx1"/>
                </a:solidFill>
                <a:effectLst/>
                <a:latin typeface="+mn-lt"/>
                <a:ea typeface="Calibri" pitchFamily="34" charset="0"/>
                <a:cs typeface="Times New Roman" pitchFamily="18" charset="0"/>
              </a:rPr>
              <a:t>La universidad en el año 2012 acreditó 3 programas de postgrado</a:t>
            </a:r>
            <a:r>
              <a:rPr kumimoji="0" lang="es-CL" altLang="es-CL" sz="1200" b="0" i="0" u="none" strike="noStrike" cap="none" normalizeH="0" dirty="0" smtClean="0">
                <a:ln>
                  <a:noFill/>
                </a:ln>
                <a:solidFill>
                  <a:schemeClr val="tx1"/>
                </a:solidFill>
                <a:effectLst/>
                <a:latin typeface="+mn-lt"/>
                <a:ea typeface="Calibri" pitchFamily="34" charset="0"/>
                <a:cs typeface="Times New Roman" pitchFamily="18" charset="0"/>
              </a:rPr>
              <a:t> y </a:t>
            </a:r>
            <a:r>
              <a:rPr kumimoji="0" lang="es-CL" altLang="es-CL" sz="1200" b="0" i="0" u="none" strike="noStrike" cap="none" normalizeH="0" dirty="0" smtClean="0">
                <a:ln>
                  <a:noFill/>
                </a:ln>
                <a:solidFill>
                  <a:schemeClr val="tx1"/>
                </a:solidFill>
                <a:effectLst/>
                <a:latin typeface="+mn-lt"/>
                <a:ea typeface="Calibri" pitchFamily="34" charset="0"/>
                <a:cs typeface="Times New Roman" pitchFamily="18" charset="0"/>
              </a:rPr>
              <a:t> el  2014  acreditó   </a:t>
            </a:r>
            <a:r>
              <a:rPr kumimoji="0" lang="es-CL" altLang="es-CL" sz="1200" b="0" i="0" u="none" strike="noStrike" cap="none" normalizeH="0" dirty="0" smtClean="0">
                <a:ln>
                  <a:noFill/>
                </a:ln>
                <a:solidFill>
                  <a:schemeClr val="tx1"/>
                </a:solidFill>
                <a:effectLst/>
                <a:latin typeface="+mn-lt"/>
                <a:ea typeface="Calibri" pitchFamily="34" charset="0"/>
                <a:cs typeface="Times New Roman" pitchFamily="18" charset="0"/>
              </a:rPr>
              <a:t>2 programas más</a:t>
            </a:r>
            <a:r>
              <a:rPr kumimoji="0" lang="es-CL" altLang="es-CL" sz="1200" b="1" i="0" u="none" strike="noStrike" cap="none" normalizeH="0" dirty="0" smtClean="0">
                <a:ln>
                  <a:noFill/>
                </a:ln>
                <a:solidFill>
                  <a:srgbClr val="0000FF"/>
                </a:solidFill>
                <a:effectLst/>
                <a:latin typeface="+mn-lt"/>
                <a:ea typeface="Calibri" pitchFamily="34" charset="0"/>
                <a:cs typeface="Times New Roman" pitchFamily="18" charset="0"/>
              </a:rPr>
              <a:t>= 5 Postgrados</a:t>
            </a:r>
            <a:endParaRPr kumimoji="0" lang="es-CL" altLang="es-CL" sz="1200" b="1" i="0" u="none" strike="noStrike" cap="none" normalizeH="0" baseline="0" dirty="0" smtClean="0">
              <a:ln>
                <a:noFill/>
              </a:ln>
              <a:solidFill>
                <a:srgbClr val="0000FF"/>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s-CL" altLang="es-CL" sz="12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altLang="es-CL" sz="1200" b="0" i="0" u="none" strike="noStrike" cap="none" normalizeH="0" baseline="0" dirty="0" smtClean="0">
                <a:ln>
                  <a:noFill/>
                </a:ln>
                <a:solidFill>
                  <a:schemeClr val="tx1"/>
                </a:solidFill>
                <a:effectLst/>
                <a:latin typeface="+mn-lt"/>
                <a:ea typeface="Calibri" pitchFamily="34" charset="0"/>
                <a:cs typeface="Times New Roman" pitchFamily="18" charset="0"/>
              </a:rPr>
              <a:t>Los planes de mejoramiento de los programas de postgrados acreditados se encuentran consolidados.</a:t>
            </a:r>
            <a:endParaRPr kumimoji="0" lang="es-CL" altLang="es-CL" sz="12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altLang="es-CL" sz="1200" b="1" i="0" u="sng" strike="noStrike" cap="none" normalizeH="0" baseline="0" dirty="0" smtClean="0">
                <a:ln>
                  <a:noFill/>
                </a:ln>
                <a:solidFill>
                  <a:srgbClr val="0000FF"/>
                </a:solidFill>
                <a:effectLst/>
                <a:latin typeface="+mn-lt"/>
                <a:ea typeface="Calibri" pitchFamily="34" charset="0"/>
                <a:cs typeface="Times New Roman" pitchFamily="18" charset="0"/>
              </a:rPr>
              <a:t>El promedio de años de acreditación de los programas de Magíster que se han presentado a proceso de acreditación en la  UPLA es de 6,4 años</a:t>
            </a:r>
            <a:r>
              <a:rPr kumimoji="0" lang="es-CL" altLang="es-CL" sz="1200" b="1" i="0" u="none" strike="noStrike" cap="none" normalizeH="0" baseline="0" dirty="0" smtClean="0">
                <a:ln>
                  <a:noFill/>
                </a:ln>
                <a:solidFill>
                  <a:srgbClr val="92D050"/>
                </a:solidFill>
                <a:effectLst/>
                <a:latin typeface="+mn-lt"/>
                <a:ea typeface="Calibri" pitchFamily="34" charset="0"/>
                <a:cs typeface="Times New Roman" pitchFamily="18" charset="0"/>
              </a:rPr>
              <a:t>. </a:t>
            </a:r>
            <a:r>
              <a:rPr kumimoji="0" lang="es-CL" altLang="es-CL" sz="1200" b="0" i="0" u="none" strike="noStrike" cap="none" normalizeH="0" baseline="0" dirty="0" smtClean="0">
                <a:ln>
                  <a:noFill/>
                </a:ln>
                <a:solidFill>
                  <a:schemeClr val="tx1"/>
                </a:solidFill>
                <a:effectLst/>
                <a:latin typeface="+mn-lt"/>
                <a:ea typeface="Calibri" pitchFamily="34" charset="0"/>
                <a:cs typeface="Times New Roman" pitchFamily="18" charset="0"/>
              </a:rPr>
              <a:t>La cifra promedio de años de acreditación de los programas de Magíster de otras universidades chilenas es de  4,7 años (sin contabilizar los programas que se presentaron y no fueron acreditados, para lo cual la cifra correspondería a 3,4 años).</a:t>
            </a:r>
            <a:endParaRPr kumimoji="0" lang="es-CL" altLang="es-CL" sz="12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556065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ACREDITACIÓN INSTITUCIONAL</a:t>
            </a:r>
            <a:r>
              <a:rPr lang="es-CL" dirty="0"/>
              <a:t/>
            </a:r>
            <a:br>
              <a:rPr lang="es-CL" dirty="0"/>
            </a:br>
            <a:endParaRPr lang="es-CL" dirty="0"/>
          </a:p>
        </p:txBody>
      </p:sp>
      <p:sp>
        <p:nvSpPr>
          <p:cNvPr id="3" name="2 Marcador de contenido"/>
          <p:cNvSpPr>
            <a:spLocks noGrp="1"/>
          </p:cNvSpPr>
          <p:nvPr>
            <p:ph idx="1"/>
          </p:nvPr>
        </p:nvSpPr>
        <p:spPr>
          <a:xfrm>
            <a:off x="457200" y="2636912"/>
            <a:ext cx="8229600" cy="3489251"/>
          </a:xfrm>
        </p:spPr>
        <p:txBody>
          <a:bodyPr/>
          <a:lstStyle/>
          <a:p>
            <a:r>
              <a:rPr lang="es-CL" b="1" dirty="0"/>
              <a:t> </a:t>
            </a:r>
            <a:endParaRPr lang="es-CL" dirty="0"/>
          </a:p>
          <a:p>
            <a:endParaRPr lang="es-CL" dirty="0"/>
          </a:p>
        </p:txBody>
      </p:sp>
      <p:graphicFrame>
        <p:nvGraphicFramePr>
          <p:cNvPr id="4" name="3 Gráfico"/>
          <p:cNvGraphicFramePr/>
          <p:nvPr>
            <p:extLst>
              <p:ext uri="{D42A27DB-BD31-4B8C-83A1-F6EECF244321}">
                <p14:modId xmlns:p14="http://schemas.microsoft.com/office/powerpoint/2010/main" val="2379472197"/>
              </p:ext>
            </p:extLst>
          </p:nvPr>
        </p:nvGraphicFramePr>
        <p:xfrm>
          <a:off x="1957387" y="1268760"/>
          <a:ext cx="5229225"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8485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Unidad de           </a:t>
            </a:r>
            <a:endParaRPr lang="es-CL" dirty="0"/>
          </a:p>
        </p:txBody>
      </p:sp>
      <p:sp>
        <p:nvSpPr>
          <p:cNvPr id="7" name="6 Marcador de contenido"/>
          <p:cNvSpPr>
            <a:spLocks noGrp="1"/>
          </p:cNvSpPr>
          <p:nvPr>
            <p:ph sz="half" idx="2"/>
          </p:nvPr>
        </p:nvSpPr>
        <p:spPr>
          <a:xfrm>
            <a:off x="5796136" y="1600200"/>
            <a:ext cx="2890664" cy="4525963"/>
          </a:xfrm>
        </p:spPr>
        <p:txBody>
          <a:bodyPr>
            <a:normAutofit fontScale="47500" lnSpcReduction="20000"/>
          </a:bodyPr>
          <a:lstStyle/>
          <a:p>
            <a:endParaRPr lang="es-CL" dirty="0"/>
          </a:p>
        </p:txBody>
      </p:sp>
      <p:sp>
        <p:nvSpPr>
          <p:cNvPr id="5" name="4 Rectángulo"/>
          <p:cNvSpPr/>
          <p:nvPr/>
        </p:nvSpPr>
        <p:spPr>
          <a:xfrm>
            <a:off x="827584" y="5373216"/>
            <a:ext cx="4320480" cy="2308324"/>
          </a:xfrm>
          <a:prstGeom prst="rect">
            <a:avLst/>
          </a:prstGeom>
        </p:spPr>
        <p:txBody>
          <a:bodyPr wrap="square">
            <a:spAutoFit/>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a:p>
        </p:txBody>
      </p:sp>
      <p:pic>
        <p:nvPicPr>
          <p:cNvPr id="6" name="5 Imagen" descr="portada_guia_-planes_mejoramiento_2013-791x1024.jpg"/>
          <p:cNvPicPr>
            <a:picLocks noChangeAspect="1"/>
          </p:cNvPicPr>
          <p:nvPr/>
        </p:nvPicPr>
        <p:blipFill>
          <a:blip r:embed="rId2" cstate="print"/>
          <a:stretch>
            <a:fillRect/>
          </a:stretch>
        </p:blipFill>
        <p:spPr>
          <a:xfrm>
            <a:off x="4932040" y="1628800"/>
            <a:ext cx="3744416" cy="4392488"/>
          </a:xfrm>
          <a:prstGeom prst="rect">
            <a:avLst/>
          </a:prstGeom>
        </p:spPr>
      </p:pic>
      <p:sp>
        <p:nvSpPr>
          <p:cNvPr id="8" name="7 Marcador de contenido"/>
          <p:cNvSpPr>
            <a:spLocks noGrp="1"/>
          </p:cNvSpPr>
          <p:nvPr>
            <p:ph sz="half" idx="1"/>
          </p:nvPr>
        </p:nvSpPr>
        <p:spPr>
          <a:xfrm>
            <a:off x="467544" y="1628800"/>
            <a:ext cx="4038600" cy="4525963"/>
          </a:xfrm>
        </p:spPr>
        <p:txBody>
          <a:bodyPr>
            <a:normAutofit fontScale="47500" lnSpcReduction="20000"/>
          </a:bodyPr>
          <a:lstStyle/>
          <a:p>
            <a:r>
              <a:rPr lang="es-CL" dirty="0" smtClean="0"/>
              <a:t>Unidad De Monitoreo Y Seguimiento De Planes De Mejoramiento (UMSPM)|</a:t>
            </a:r>
          </a:p>
          <a:p>
            <a:r>
              <a:rPr lang="es-CL" dirty="0" smtClean="0"/>
              <a:t>La Unidad de Monitoreo y Seguimiento de Planes de Mejoramiento es una unidad funcional de apoyo a la DIRGECAL.</a:t>
            </a:r>
          </a:p>
          <a:p>
            <a:r>
              <a:rPr lang="es-CL" b="1" dirty="0" smtClean="0"/>
              <a:t>Funciones</a:t>
            </a:r>
            <a:endParaRPr lang="es-CL" dirty="0" smtClean="0"/>
          </a:p>
          <a:p>
            <a:r>
              <a:rPr lang="es-CL" dirty="0" smtClean="0"/>
              <a:t>Confección de manuales y documentos de apoyo técnico para el seguimiento y monitoreo de los planes de mejoramiento.</a:t>
            </a:r>
          </a:p>
          <a:p>
            <a:r>
              <a:rPr lang="es-CL" dirty="0" smtClean="0"/>
              <a:t>Apoyo técnico para la elaboración de planes de mejoramiento.</a:t>
            </a:r>
          </a:p>
          <a:p>
            <a:r>
              <a:rPr lang="es-CL" dirty="0" smtClean="0"/>
              <a:t>Seguimiento y monitoreo de avances de los planes de mejoramiento y generación de alertas tempranas del desempeño de los planes de acción.</a:t>
            </a:r>
          </a:p>
          <a:p>
            <a:r>
              <a:rPr lang="es-CL" dirty="0" smtClean="0"/>
              <a:t>Se articula con UAC-DIRGECAL  comienza su trabajo al término e inicio de cada proceso</a:t>
            </a:r>
          </a:p>
          <a:p>
            <a:r>
              <a:rPr lang="es-CL" dirty="0" smtClean="0"/>
              <a:t>Atiende a todos los Presidentes de Departamentos de las 8 Facultades dejando minutas escritas que sirven para monitorear los PM</a:t>
            </a:r>
          </a:p>
          <a:p>
            <a:r>
              <a:rPr lang="es-CL" dirty="0" smtClean="0"/>
              <a:t>Elabora informes de seguimiento del 100% de los PM los que se entregan a los coordinadores de acreditación quienes los exponen en sus consejos de Facultades, Decanos, convenios de desempeño, </a:t>
            </a:r>
            <a:r>
              <a:rPr lang="es-CL" dirty="0" err="1" smtClean="0"/>
              <a:t>etc</a:t>
            </a:r>
            <a:endParaRPr lang="es-CL" dirty="0" smtClean="0"/>
          </a:p>
          <a:p>
            <a:pPr>
              <a:buNone/>
            </a:pPr>
            <a:endParaRPr lang="es-CL" dirty="0"/>
          </a:p>
        </p:txBody>
      </p:sp>
      <p:pic>
        <p:nvPicPr>
          <p:cNvPr id="10" name="3 Marcador de contenido" descr="monitoreo-y-seguimiento1.jpg"/>
          <p:cNvPicPr>
            <a:picLocks noChangeAspect="1"/>
          </p:cNvPicPr>
          <p:nvPr/>
        </p:nvPicPr>
        <p:blipFill>
          <a:blip r:embed="rId3" cstate="print"/>
          <a:stretch>
            <a:fillRect/>
          </a:stretch>
        </p:blipFill>
        <p:spPr>
          <a:xfrm>
            <a:off x="6156176" y="476672"/>
            <a:ext cx="1650504" cy="576064"/>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r>
              <a:rPr lang="es-CL" dirty="0"/>
              <a:t>Unidad De Calidad De Los Servicios (UCS)</a:t>
            </a:r>
          </a:p>
          <a:p>
            <a:r>
              <a:rPr lang="es-CL" dirty="0"/>
              <a:t>Es una unidad funcional de apoyo a la DIRGECAL para la calidad de los servicios.</a:t>
            </a:r>
          </a:p>
          <a:p>
            <a:pPr>
              <a:buNone/>
            </a:pPr>
            <a:endParaRPr lang="es-CL" dirty="0" smtClean="0"/>
          </a:p>
          <a:p>
            <a:pPr>
              <a:buNone/>
            </a:pPr>
            <a:r>
              <a:rPr lang="es-CL" dirty="0" smtClean="0"/>
              <a:t>Funciones:</a:t>
            </a:r>
            <a:endParaRPr lang="es-CL" dirty="0"/>
          </a:p>
          <a:p>
            <a:r>
              <a:rPr lang="es-CL" dirty="0"/>
              <a:t>Asesorar para la implementación del Sistema de Gestión de la Calidad (S.G.C.), bajo la Norma Internacional ISO 9001:2008, a las Unidades estratégicas de la Universidad de Playa Ancha.</a:t>
            </a:r>
          </a:p>
          <a:p>
            <a:r>
              <a:rPr lang="es-CL" dirty="0"/>
              <a:t>Realizar Auditorías Internas a las Unidades que cuenten con un Sistema de Gestión de la Calidad implementado bajo la Norma ISO 9001:2008.</a:t>
            </a:r>
          </a:p>
          <a:p>
            <a:r>
              <a:rPr lang="es-CL" dirty="0"/>
              <a:t>Asesoramiento y apoyo a Unidades que cuenten con la implementación del S.G.C. bajo la Norma Chilena, NCh.2728.</a:t>
            </a:r>
          </a:p>
          <a:p>
            <a:r>
              <a:rPr lang="es-CL" dirty="0"/>
              <a:t>Asesoramiento y apoyo a Unidades que cuenten con la implementación del S.G.C. bajo la Norma ISO 9001:2008.</a:t>
            </a:r>
          </a:p>
          <a:p>
            <a:r>
              <a:rPr lang="es-CL" dirty="0"/>
              <a:t>Supervisar el cumplimiento del S.G.C. implementado en la DIRGECAL.</a:t>
            </a:r>
          </a:p>
          <a:p>
            <a:r>
              <a:rPr lang="es-CL" dirty="0"/>
              <a:t>Gestión de mantenimiento de Acciones Correctivas y Acciones Preventivas a distintas Unidades estratégicas.</a:t>
            </a:r>
          </a:p>
          <a:p>
            <a:endParaRPr lang="es-CL" dirty="0"/>
          </a:p>
        </p:txBody>
      </p:sp>
      <p:pic>
        <p:nvPicPr>
          <p:cNvPr id="4" name="3 Imagen" descr="calidad-de-los-servicios1.jpg"/>
          <p:cNvPicPr>
            <a:picLocks noChangeAspect="1"/>
          </p:cNvPicPr>
          <p:nvPr/>
        </p:nvPicPr>
        <p:blipFill>
          <a:blip r:embed="rId2" cstate="print"/>
          <a:stretch>
            <a:fillRect/>
          </a:stretch>
        </p:blipFill>
        <p:spPr>
          <a:xfrm>
            <a:off x="6660232" y="260648"/>
            <a:ext cx="2298576" cy="1117600"/>
          </a:xfrm>
          <a:prstGeom prst="rect">
            <a:avLst/>
          </a:prstGeom>
        </p:spPr>
      </p:pic>
      <p:pic>
        <p:nvPicPr>
          <p:cNvPr id="5" name="4 Imagen" descr="2013_ logo_dirgecal.png"/>
          <p:cNvPicPr>
            <a:picLocks noChangeAspect="1"/>
          </p:cNvPicPr>
          <p:nvPr/>
        </p:nvPicPr>
        <p:blipFill>
          <a:blip r:embed="rId3" cstate="print"/>
          <a:stretch>
            <a:fillRect/>
          </a:stretch>
        </p:blipFill>
        <p:spPr>
          <a:xfrm>
            <a:off x="611560" y="404664"/>
            <a:ext cx="3672408" cy="1022370"/>
          </a:xfrm>
          <a:prstGeom prst="rect">
            <a:avLst/>
          </a:prstGeom>
        </p:spPr>
      </p:pic>
    </p:spTree>
    <p:extLst>
      <p:ext uri="{BB962C8B-B14F-4D97-AF65-F5344CB8AC3E}">
        <p14:creationId xmlns:p14="http://schemas.microsoft.com/office/powerpoint/2010/main" val="1136669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131024" cy="1143000"/>
          </a:xfrm>
        </p:spPr>
        <p:txBody>
          <a:bodyPr>
            <a:noAutofit/>
          </a:bodyPr>
          <a:lstStyle/>
          <a:p>
            <a:r>
              <a:rPr lang="es-CL" sz="1800" b="1" dirty="0" smtClean="0"/>
              <a:t/>
            </a:r>
            <a:br>
              <a:rPr lang="es-CL" sz="1800" b="1" dirty="0" smtClean="0"/>
            </a:br>
            <a:r>
              <a:rPr lang="es-CL" sz="1800" b="1" dirty="0" smtClean="0"/>
              <a:t>CALIDAD </a:t>
            </a:r>
            <a:r>
              <a:rPr lang="es-CL" sz="1800" b="1" dirty="0"/>
              <a:t>DE LOS SERVICIOS:  (2012 -</a:t>
            </a:r>
            <a:r>
              <a:rPr lang="es-CL" sz="1800" b="1" dirty="0" smtClean="0"/>
              <a:t>2015)</a:t>
            </a:r>
            <a:r>
              <a:rPr lang="es-CL" sz="1800" dirty="0"/>
              <a:t/>
            </a:r>
            <a:br>
              <a:rPr lang="es-CL" sz="1800" dirty="0"/>
            </a:br>
            <a:r>
              <a:rPr lang="es-CL" sz="1800" dirty="0"/>
              <a:t/>
            </a:r>
            <a:br>
              <a:rPr lang="es-CL" sz="1800" dirty="0"/>
            </a:br>
            <a:endParaRPr lang="es-CL" sz="1800" dirty="0"/>
          </a:p>
        </p:txBody>
      </p:sp>
      <p:sp>
        <p:nvSpPr>
          <p:cNvPr id="3" name="2 Marcador de contenido"/>
          <p:cNvSpPr>
            <a:spLocks noGrp="1"/>
          </p:cNvSpPr>
          <p:nvPr>
            <p:ph sz="half" idx="1"/>
          </p:nvPr>
        </p:nvSpPr>
        <p:spPr/>
        <p:txBody>
          <a:bodyPr>
            <a:normAutofit fontScale="55000" lnSpcReduction="20000"/>
          </a:bodyPr>
          <a:lstStyle/>
          <a:p>
            <a:pPr lvl="0"/>
            <a:endParaRPr lang="es-CL" b="1" dirty="0" smtClean="0"/>
          </a:p>
          <a:p>
            <a:pPr lvl="0"/>
            <a:r>
              <a:rPr lang="es-CL" b="1" dirty="0" smtClean="0"/>
              <a:t>Elaboración de manuales de procedimientos  e  implementación de  Sistema de Gestión de la Calidad (pilotaje en 3 unidades)  bajo la Norma Internacional, ISO 9001:2008.</a:t>
            </a:r>
          </a:p>
        </p:txBody>
      </p:sp>
      <p:sp>
        <p:nvSpPr>
          <p:cNvPr id="4" name="3 Marcador de contenido"/>
          <p:cNvSpPr>
            <a:spLocks noGrp="1"/>
          </p:cNvSpPr>
          <p:nvPr>
            <p:ph sz="half" idx="2"/>
          </p:nvPr>
        </p:nvSpPr>
        <p:spPr/>
        <p:txBody>
          <a:bodyPr>
            <a:normAutofit fontScale="55000" lnSpcReduction="20000"/>
          </a:bodyPr>
          <a:lstStyle/>
          <a:p>
            <a:pPr lvl="0"/>
            <a:r>
              <a:rPr lang="es-CL" b="1" dirty="0" smtClean="0"/>
              <a:t>Elaboración de Manual de Procedimientos  </a:t>
            </a:r>
            <a:r>
              <a:rPr lang="es-CL" b="1" dirty="0" err="1" smtClean="0"/>
              <a:t>Area</a:t>
            </a:r>
            <a:r>
              <a:rPr lang="es-CL" b="1" dirty="0" smtClean="0"/>
              <a:t>  de Movilización: </a:t>
            </a:r>
            <a:endParaRPr lang="es-CL" dirty="0" smtClean="0"/>
          </a:p>
          <a:p>
            <a:r>
              <a:rPr lang="es-CL" dirty="0" smtClean="0"/>
              <a:t>Se elabora el Manual de Procedimientos orientado a las funciones, responsabilidades y procedimientos a realizar por el funcionario  que desarrolla funciones de conductor, perteneciente a la Dirección de Operaciones. Los aspectos desarrollados son:</a:t>
            </a:r>
          </a:p>
          <a:p>
            <a:pPr lvl="0"/>
            <a:r>
              <a:rPr lang="es-CL" dirty="0" smtClean="0"/>
              <a:t>Razonamientos generales</a:t>
            </a:r>
          </a:p>
          <a:p>
            <a:pPr lvl="0"/>
            <a:r>
              <a:rPr lang="es-CL" dirty="0" smtClean="0"/>
              <a:t>Patrones de conducta</a:t>
            </a:r>
          </a:p>
          <a:p>
            <a:pPr lvl="0"/>
            <a:r>
              <a:rPr lang="es-CL" dirty="0" smtClean="0"/>
              <a:t>Del servicio</a:t>
            </a:r>
          </a:p>
          <a:p>
            <a:pPr lvl="0"/>
            <a:r>
              <a:rPr lang="es-CL" dirty="0" smtClean="0"/>
              <a:t>Del uso de los vehículos institucionales</a:t>
            </a:r>
          </a:p>
          <a:p>
            <a:pPr lvl="0"/>
            <a:r>
              <a:rPr lang="es-CL" dirty="0" smtClean="0"/>
              <a:t>De las prohibiciones</a:t>
            </a:r>
          </a:p>
          <a:p>
            <a:pPr lvl="0"/>
            <a:r>
              <a:rPr lang="es-CL" dirty="0" smtClean="0"/>
              <a:t>Del estacionamiento</a:t>
            </a:r>
          </a:p>
          <a:p>
            <a:pPr lvl="0"/>
            <a:r>
              <a:rPr lang="es-CL" dirty="0" smtClean="0"/>
              <a:t>De la contingencia:  en caso de movimiento estudiantil y en caso de accidente. </a:t>
            </a:r>
          </a:p>
          <a:p>
            <a:r>
              <a:rPr lang="es-CL" b="1" dirty="0" smtClean="0"/>
              <a:t>             Estado: </a:t>
            </a:r>
            <a:r>
              <a:rPr lang="es-CL" dirty="0" smtClean="0"/>
              <a:t>Entregado al Director General de Infraestructura</a:t>
            </a:r>
          </a:p>
          <a:p>
            <a:endParaRPr lang="es-CL" dirty="0" smtClean="0"/>
          </a:p>
          <a:p>
            <a:endParaRPr lang="es-CL" dirty="0"/>
          </a:p>
        </p:txBody>
      </p:sp>
      <p:pic>
        <p:nvPicPr>
          <p:cNvPr id="5" name="4 Imagen" descr="calidad-de-los-servicios1.jpg"/>
          <p:cNvPicPr>
            <a:picLocks noChangeAspect="1"/>
          </p:cNvPicPr>
          <p:nvPr/>
        </p:nvPicPr>
        <p:blipFill>
          <a:blip r:embed="rId2" cstate="print"/>
          <a:stretch>
            <a:fillRect/>
          </a:stretch>
        </p:blipFill>
        <p:spPr>
          <a:xfrm>
            <a:off x="6660232" y="260648"/>
            <a:ext cx="2298576" cy="1117600"/>
          </a:xfrm>
          <a:prstGeom prst="rect">
            <a:avLst/>
          </a:prstGeom>
        </p:spPr>
      </p:pic>
    </p:spTree>
    <p:extLst>
      <p:ext uri="{BB962C8B-B14F-4D97-AF65-F5344CB8AC3E}">
        <p14:creationId xmlns:p14="http://schemas.microsoft.com/office/powerpoint/2010/main" val="18439338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CL" sz="2700" b="1" dirty="0"/>
              <a:t>Elaboración de Manual de Procedimientos para Coordinadores Docentes:</a:t>
            </a:r>
            <a:r>
              <a:rPr lang="es-CL" dirty="0"/>
              <a:t/>
            </a:r>
            <a:br>
              <a:rPr lang="es-CL" dirty="0"/>
            </a:br>
            <a:endParaRPr lang="es-CL" dirty="0"/>
          </a:p>
        </p:txBody>
      </p:sp>
      <p:sp>
        <p:nvSpPr>
          <p:cNvPr id="3" name="2 Marcador de contenido"/>
          <p:cNvSpPr>
            <a:spLocks noGrp="1"/>
          </p:cNvSpPr>
          <p:nvPr>
            <p:ph idx="1"/>
          </p:nvPr>
        </p:nvSpPr>
        <p:spPr/>
        <p:txBody>
          <a:bodyPr>
            <a:normAutofit fontScale="62500" lnSpcReduction="20000"/>
          </a:bodyPr>
          <a:lstStyle/>
          <a:p>
            <a:r>
              <a:rPr lang="es-CL" dirty="0" smtClean="0"/>
              <a:t>Se </a:t>
            </a:r>
            <a:r>
              <a:rPr lang="es-CL" dirty="0"/>
              <a:t>elabora un Manual de Procedimientos  para el Coordinador Docente, cuyos objetivos son establecer los lineamientos a seguir para asegurar la eficiencia y eficacia en las actividades a desarrollar como Coordinación Docente; contar con una herramienta de apoyo, académico-administrativo, que permita a través de la inducción, el conocimiento de los procedimientos reales, ante la actividad que genera la Coordinación Docente e identificar en forma clara, el(la) responsable del desarrollo de las actividades que significan el cumplimiento de los objetivos, en el área de la Coordinación Docente. Algunos de los contenidos del Manual son:</a:t>
            </a:r>
          </a:p>
          <a:p>
            <a:pPr marL="0" indent="0">
              <a:buNone/>
            </a:pPr>
            <a:r>
              <a:rPr lang="es-CL" dirty="0"/>
              <a:t> </a:t>
            </a:r>
          </a:p>
          <a:p>
            <a:pPr lvl="0"/>
            <a:r>
              <a:rPr lang="es-CL" dirty="0"/>
              <a:t>Definiciones básicas relacionadas con la terminología docente</a:t>
            </a:r>
          </a:p>
          <a:p>
            <a:pPr lvl="0"/>
            <a:r>
              <a:rPr lang="es-CL" dirty="0"/>
              <a:t>Estructura, organización y diseño organizacional a nivel de Facultad</a:t>
            </a:r>
          </a:p>
          <a:p>
            <a:pPr lvl="0"/>
            <a:r>
              <a:rPr lang="es-CL" dirty="0"/>
              <a:t>De las funciones de los distintos cargos que forman parte de la estructura</a:t>
            </a:r>
          </a:p>
          <a:p>
            <a:pPr lvl="0"/>
            <a:r>
              <a:rPr lang="es-CL" dirty="0"/>
              <a:t>Procedimientos de las funciones de la Coordinación Docente</a:t>
            </a:r>
          </a:p>
          <a:p>
            <a:r>
              <a:rPr lang="es-CL" b="1" dirty="0"/>
              <a:t>Estado: </a:t>
            </a:r>
            <a:r>
              <a:rPr lang="es-CL" dirty="0"/>
              <a:t>Actualmente se encuentra en revisión por parte de los actores   involucrados en el procedimiento.</a:t>
            </a:r>
          </a:p>
          <a:p>
            <a:endParaRPr lang="es-CL" dirty="0"/>
          </a:p>
        </p:txBody>
      </p:sp>
      <p:pic>
        <p:nvPicPr>
          <p:cNvPr id="4" name="3 Imagen" descr="calidad-de-los-servicios1.jpg"/>
          <p:cNvPicPr>
            <a:picLocks noChangeAspect="1"/>
          </p:cNvPicPr>
          <p:nvPr/>
        </p:nvPicPr>
        <p:blipFill>
          <a:blip r:embed="rId2" cstate="print"/>
          <a:stretch>
            <a:fillRect/>
          </a:stretch>
        </p:blipFill>
        <p:spPr>
          <a:xfrm>
            <a:off x="5724128" y="836712"/>
            <a:ext cx="2520280" cy="757560"/>
          </a:xfrm>
          <a:prstGeom prst="rect">
            <a:avLst/>
          </a:prstGeom>
        </p:spPr>
      </p:pic>
    </p:spTree>
    <p:extLst>
      <p:ext uri="{BB962C8B-B14F-4D97-AF65-F5344CB8AC3E}">
        <p14:creationId xmlns:p14="http://schemas.microsoft.com/office/powerpoint/2010/main" val="399420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CL" b="1" dirty="0"/>
              <a:t>Implementación del  Sistema de Gestión de la Calidad de DIRGECAL:</a:t>
            </a:r>
            <a:r>
              <a:rPr lang="es-CL" dirty="0"/>
              <a:t/>
            </a:r>
            <a:br>
              <a:rPr lang="es-CL" dirty="0"/>
            </a:br>
            <a:endParaRPr lang="es-CL" dirty="0"/>
          </a:p>
        </p:txBody>
      </p:sp>
      <p:sp>
        <p:nvSpPr>
          <p:cNvPr id="3" name="2 Marcador de contenido"/>
          <p:cNvSpPr>
            <a:spLocks noGrp="1"/>
          </p:cNvSpPr>
          <p:nvPr>
            <p:ph idx="1"/>
          </p:nvPr>
        </p:nvSpPr>
        <p:spPr/>
        <p:txBody>
          <a:bodyPr>
            <a:normAutofit/>
          </a:bodyPr>
          <a:lstStyle/>
          <a:p>
            <a:r>
              <a:rPr lang="es-CL" dirty="0" smtClean="0"/>
              <a:t>Se </a:t>
            </a:r>
            <a:r>
              <a:rPr lang="es-CL" dirty="0"/>
              <a:t>elabora el S.G.C. en su totalidad, bajo la Norma Internacional, ISO 9001:2008. Este sistema se encuentra  en su fase final para la implementación definitiva.</a:t>
            </a:r>
          </a:p>
          <a:p>
            <a:pPr marL="0" indent="0">
              <a:buNone/>
            </a:pPr>
            <a:endParaRPr lang="es-CL" dirty="0"/>
          </a:p>
          <a:p>
            <a:r>
              <a:rPr lang="es-CL" b="1" dirty="0"/>
              <a:t>Estado: </a:t>
            </a:r>
            <a:r>
              <a:rPr lang="es-CL" dirty="0"/>
              <a:t>Se encuentra en la última etapa de revisión de estilo para la  implementación definitiva</a:t>
            </a:r>
            <a:r>
              <a:rPr lang="es-CL" dirty="0" smtClean="0"/>
              <a:t>.</a:t>
            </a:r>
            <a:r>
              <a:rPr lang="es-CL" dirty="0"/>
              <a:t> </a:t>
            </a:r>
          </a:p>
          <a:p>
            <a:endParaRPr lang="es-CL" dirty="0"/>
          </a:p>
        </p:txBody>
      </p:sp>
      <p:pic>
        <p:nvPicPr>
          <p:cNvPr id="4" name="3 Imagen" descr="calidad-de-los-servicios1.jpg"/>
          <p:cNvPicPr>
            <a:picLocks noChangeAspect="1"/>
          </p:cNvPicPr>
          <p:nvPr/>
        </p:nvPicPr>
        <p:blipFill>
          <a:blip r:embed="rId2" cstate="print"/>
          <a:stretch>
            <a:fillRect/>
          </a:stretch>
        </p:blipFill>
        <p:spPr>
          <a:xfrm>
            <a:off x="5292080" y="5445224"/>
            <a:ext cx="2298576" cy="1117600"/>
          </a:xfrm>
          <a:prstGeom prst="rect">
            <a:avLst/>
          </a:prstGeom>
        </p:spPr>
      </p:pic>
    </p:spTree>
    <p:extLst>
      <p:ext uri="{BB962C8B-B14F-4D97-AF65-F5344CB8AC3E}">
        <p14:creationId xmlns:p14="http://schemas.microsoft.com/office/powerpoint/2010/main" val="23882331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824"/>
            <a:ext cx="8229600" cy="4281339"/>
          </a:xfrm>
        </p:spPr>
        <p:txBody>
          <a:bodyPr>
            <a:normAutofit fontScale="70000" lnSpcReduction="20000"/>
          </a:bodyPr>
          <a:lstStyle/>
          <a:p>
            <a:pPr lvl="0"/>
            <a:r>
              <a:rPr lang="es-CL" b="1" dirty="0"/>
              <a:t>Implementación del  Sistema de Gestión de la Calidad de DAPEI:</a:t>
            </a:r>
            <a:endParaRPr lang="es-CL" dirty="0"/>
          </a:p>
          <a:p>
            <a:r>
              <a:rPr lang="es-CL" dirty="0"/>
              <a:t>Se elabora el S.G.C. en su totalidad, bajo la Norma Internacional, ISO 9001:2008. Este sistema se encuentra  en su fase de revisión por parte de DAPEI.</a:t>
            </a:r>
          </a:p>
          <a:p>
            <a:pPr>
              <a:buNone/>
            </a:pPr>
            <a:endParaRPr lang="es-CL" dirty="0"/>
          </a:p>
          <a:p>
            <a:r>
              <a:rPr lang="es-CL" b="1" dirty="0"/>
              <a:t>              Estado:  </a:t>
            </a:r>
            <a:r>
              <a:rPr lang="es-CL" dirty="0"/>
              <a:t>Encontrándose elaborado el sistema en su totalidad, actualmente se   encuentra en poder de DAPEI, en su fase de revisión.</a:t>
            </a:r>
          </a:p>
          <a:p>
            <a:pPr>
              <a:buNone/>
            </a:pPr>
            <a:r>
              <a:rPr lang="es-CL" dirty="0"/>
              <a:t> </a:t>
            </a:r>
          </a:p>
          <a:p>
            <a:r>
              <a:rPr lang="es-CL" sz="2900" dirty="0" smtClean="0"/>
              <a:t>Nota: En abril del 2015 , la rectoría de UPLA , provee el cargo de Vicerrector de Desarrollo asumiendo la Directora  la entonces , Directora </a:t>
            </a:r>
            <a:r>
              <a:rPr lang="es-CL" sz="2900" dirty="0" err="1" smtClean="0"/>
              <a:t>Gral</a:t>
            </a:r>
            <a:r>
              <a:rPr lang="es-CL" sz="2900" dirty="0" smtClean="0"/>
              <a:t> de DAPEI en este cargo Ing. </a:t>
            </a:r>
            <a:r>
              <a:rPr lang="es-CL" sz="2900" dirty="0" err="1" smtClean="0"/>
              <a:t>Mg.</a:t>
            </a:r>
            <a:r>
              <a:rPr lang="es-CL" sz="2900" dirty="0" smtClean="0"/>
              <a:t> </a:t>
            </a:r>
            <a:r>
              <a:rPr lang="es-CL" sz="2900" dirty="0" err="1" smtClean="0"/>
              <a:t>M.Francisca</a:t>
            </a:r>
            <a:r>
              <a:rPr lang="es-CL" sz="2900" dirty="0" smtClean="0"/>
              <a:t> Briones R.</a:t>
            </a:r>
            <a:endParaRPr lang="es-CL" sz="2900" dirty="0"/>
          </a:p>
        </p:txBody>
      </p:sp>
      <p:pic>
        <p:nvPicPr>
          <p:cNvPr id="4" name="3 Imagen" descr="calidad-de-los-servicios1.jpg"/>
          <p:cNvPicPr>
            <a:picLocks noChangeAspect="1"/>
          </p:cNvPicPr>
          <p:nvPr/>
        </p:nvPicPr>
        <p:blipFill>
          <a:blip r:embed="rId2" cstate="print"/>
          <a:stretch>
            <a:fillRect/>
          </a:stretch>
        </p:blipFill>
        <p:spPr>
          <a:xfrm>
            <a:off x="5364088" y="332656"/>
            <a:ext cx="2298576" cy="1117600"/>
          </a:xfrm>
          <a:prstGeom prst="rect">
            <a:avLst/>
          </a:prstGeom>
        </p:spPr>
      </p:pic>
      <p:pic>
        <p:nvPicPr>
          <p:cNvPr id="5" name="4 Imagen" descr="2013_ logo_dirgecal.png"/>
          <p:cNvPicPr>
            <a:picLocks noChangeAspect="1"/>
          </p:cNvPicPr>
          <p:nvPr/>
        </p:nvPicPr>
        <p:blipFill>
          <a:blip r:embed="rId3" cstate="print"/>
          <a:stretch>
            <a:fillRect/>
          </a:stretch>
        </p:blipFill>
        <p:spPr>
          <a:xfrm>
            <a:off x="251520" y="548680"/>
            <a:ext cx="5076056" cy="868006"/>
          </a:xfrm>
          <a:prstGeom prst="rect">
            <a:avLst/>
          </a:prstGeom>
        </p:spPr>
      </p:pic>
    </p:spTree>
    <p:extLst>
      <p:ext uri="{BB962C8B-B14F-4D97-AF65-F5344CB8AC3E}">
        <p14:creationId xmlns:p14="http://schemas.microsoft.com/office/powerpoint/2010/main" val="1057731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lvl="0"/>
            <a:r>
              <a:rPr lang="es-CL" b="1" dirty="0"/>
              <a:t>Implementación del  Sistema de Gestión de la Calidad de FUNDACIÓN OTEC UPLA</a:t>
            </a:r>
            <a:endParaRPr lang="es-CL" dirty="0"/>
          </a:p>
          <a:p>
            <a:r>
              <a:rPr lang="es-CL" dirty="0"/>
              <a:t>Se implementa  el S.G.C. en su totalidad, bajo la Norma  NCh.2728 e, ISO 9001:2008. Este sistema se encuentra  en vigencia, y ya se han realizado Auditorías Internas.</a:t>
            </a:r>
          </a:p>
          <a:p>
            <a:pPr>
              <a:buNone/>
            </a:pPr>
            <a:r>
              <a:rPr lang="es-CL" dirty="0"/>
              <a:t> </a:t>
            </a:r>
          </a:p>
          <a:p>
            <a:r>
              <a:rPr lang="es-CL" b="1" dirty="0"/>
              <a:t>             Estado: </a:t>
            </a:r>
            <a:r>
              <a:rPr lang="es-CL" dirty="0"/>
              <a:t>Implementado.</a:t>
            </a:r>
          </a:p>
          <a:p>
            <a:pPr>
              <a:buNone/>
            </a:pPr>
            <a:r>
              <a:rPr lang="es-CL" dirty="0"/>
              <a:t> </a:t>
            </a:r>
          </a:p>
          <a:p>
            <a:endParaRPr lang="es-CL" dirty="0"/>
          </a:p>
        </p:txBody>
      </p:sp>
      <p:pic>
        <p:nvPicPr>
          <p:cNvPr id="4" name="3 Imagen" descr="2013_ logo_dirgecal.png"/>
          <p:cNvPicPr>
            <a:picLocks noChangeAspect="1"/>
          </p:cNvPicPr>
          <p:nvPr/>
        </p:nvPicPr>
        <p:blipFill>
          <a:blip r:embed="rId2" cstate="print"/>
          <a:stretch>
            <a:fillRect/>
          </a:stretch>
        </p:blipFill>
        <p:spPr>
          <a:xfrm>
            <a:off x="251520" y="548680"/>
            <a:ext cx="5076056" cy="868006"/>
          </a:xfrm>
          <a:prstGeom prst="rect">
            <a:avLst/>
          </a:prstGeom>
        </p:spPr>
      </p:pic>
      <p:pic>
        <p:nvPicPr>
          <p:cNvPr id="5" name="4 Imagen" descr="calidad-de-los-servicios1.jpg"/>
          <p:cNvPicPr>
            <a:picLocks noChangeAspect="1"/>
          </p:cNvPicPr>
          <p:nvPr/>
        </p:nvPicPr>
        <p:blipFill>
          <a:blip r:embed="rId3" cstate="print"/>
          <a:stretch>
            <a:fillRect/>
          </a:stretch>
        </p:blipFill>
        <p:spPr>
          <a:xfrm>
            <a:off x="5508104" y="260648"/>
            <a:ext cx="2298576" cy="1117600"/>
          </a:xfrm>
          <a:prstGeom prst="rect">
            <a:avLst/>
          </a:prstGeom>
        </p:spPr>
      </p:pic>
    </p:spTree>
    <p:extLst>
      <p:ext uri="{BB962C8B-B14F-4D97-AF65-F5344CB8AC3E}">
        <p14:creationId xmlns:p14="http://schemas.microsoft.com/office/powerpoint/2010/main" val="3490712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96752"/>
          </a:xfrm>
        </p:spPr>
        <p:txBody>
          <a:bodyPr>
            <a:noAutofit/>
          </a:bodyPr>
          <a:lstStyle/>
          <a:p>
            <a:r>
              <a:rPr lang="es-CL" sz="1800" b="1" cap="all" dirty="0" smtClean="0"/>
              <a:t/>
            </a:r>
            <a:br>
              <a:rPr lang="es-CL" sz="1800" b="1" cap="all" dirty="0" smtClean="0"/>
            </a:br>
            <a:r>
              <a:rPr lang="es-CL" sz="1800" b="1" cap="all" dirty="0" smtClean="0"/>
              <a:t/>
            </a:r>
            <a:br>
              <a:rPr lang="es-CL" sz="1800" b="1" cap="all" dirty="0" smtClean="0"/>
            </a:br>
            <a:r>
              <a:rPr lang="es-CL" sz="1800" b="1" cap="all" dirty="0" smtClean="0"/>
              <a:t>SISTEMA NACIONAL DE</a:t>
            </a:r>
            <a:br>
              <a:rPr lang="es-CL" sz="1800" b="1" cap="all" dirty="0" smtClean="0"/>
            </a:br>
            <a:r>
              <a:rPr lang="es-CL" sz="1800" b="1" cap="all" dirty="0" smtClean="0"/>
              <a:t>ASEGURAMIENTO DE LA CALIDAD</a:t>
            </a:r>
            <a:br>
              <a:rPr lang="es-CL" sz="1800" b="1" cap="all" dirty="0" smtClean="0"/>
            </a:br>
            <a:r>
              <a:rPr lang="es-CL" sz="1800" b="1" cap="all" dirty="0" smtClean="0"/>
              <a:t>EDUCACIÓN SUPERIOR EN CHILE</a:t>
            </a:r>
            <a:r>
              <a:rPr lang="es-CL" sz="4800" b="1" cap="all" dirty="0" smtClean="0"/>
              <a:t/>
            </a:r>
            <a:br>
              <a:rPr lang="es-CL" sz="4800" b="1" cap="all" dirty="0" smtClean="0"/>
            </a:br>
            <a:endParaRPr lang="es-CL" sz="4800" dirty="0"/>
          </a:p>
        </p:txBody>
      </p:sp>
      <p:sp>
        <p:nvSpPr>
          <p:cNvPr id="3" name="2 Marcador de contenido"/>
          <p:cNvSpPr>
            <a:spLocks noGrp="1"/>
          </p:cNvSpPr>
          <p:nvPr>
            <p:ph sz="half" idx="1"/>
          </p:nvPr>
        </p:nvSpPr>
        <p:spPr>
          <a:xfrm>
            <a:off x="457200" y="1340768"/>
            <a:ext cx="4038600" cy="4785395"/>
          </a:xfrm>
        </p:spPr>
        <p:txBody>
          <a:bodyPr>
            <a:noAutofit/>
          </a:bodyPr>
          <a:lstStyle/>
          <a:p>
            <a:r>
              <a:rPr lang="es-CL" sz="1200" dirty="0" smtClean="0">
                <a:solidFill>
                  <a:srgbClr val="0000FF"/>
                </a:solidFill>
              </a:rPr>
              <a:t>La Ley Nº 20.129 establece un Sistema Nacional de Aseguramiento de la Calidad de la Educación Superior. </a:t>
            </a:r>
            <a:r>
              <a:rPr lang="es-CL" sz="1200" dirty="0" smtClean="0"/>
              <a:t>En términos generales, las funciones encomendadas al Sistema dicen relación con:</a:t>
            </a:r>
          </a:p>
          <a:p>
            <a:r>
              <a:rPr lang="es-CL" sz="1200" b="1" dirty="0" smtClean="0">
                <a:solidFill>
                  <a:srgbClr val="0000FF"/>
                </a:solidFill>
              </a:rPr>
              <a:t>Información</a:t>
            </a:r>
            <a:r>
              <a:rPr lang="es-CL" sz="1200" dirty="0" smtClean="0"/>
              <a:t>: identificar, recolectar y difundirlos antecedentes necesarios para la gestión del sistema, y la información pública.</a:t>
            </a:r>
          </a:p>
          <a:p>
            <a:r>
              <a:rPr lang="es-CL" sz="1200" b="1" dirty="0" smtClean="0">
                <a:solidFill>
                  <a:srgbClr val="0000FF"/>
                </a:solidFill>
              </a:rPr>
              <a:t>Licenciamiento</a:t>
            </a:r>
            <a:r>
              <a:rPr lang="es-CL" sz="1200" dirty="0" smtClean="0">
                <a:solidFill>
                  <a:srgbClr val="0000FF"/>
                </a:solidFill>
              </a:rPr>
              <a:t>: </a:t>
            </a:r>
            <a:r>
              <a:rPr lang="es-CL" sz="1200" dirty="0" smtClean="0"/>
              <a:t>a realizar en conformidad a lo dispuesto en la ley Nº 18.962, Orgánica Constitucional de Enseñanza.</a:t>
            </a:r>
          </a:p>
          <a:p>
            <a:r>
              <a:rPr lang="es-CL" sz="1200" b="1" dirty="0" smtClean="0">
                <a:solidFill>
                  <a:srgbClr val="0000FF"/>
                </a:solidFill>
              </a:rPr>
              <a:t>Acreditación</a:t>
            </a:r>
            <a:r>
              <a:rPr lang="es-CL" sz="1200" dirty="0" smtClean="0">
                <a:solidFill>
                  <a:srgbClr val="0000FF"/>
                </a:solidFill>
              </a:rPr>
              <a:t> </a:t>
            </a:r>
            <a:r>
              <a:rPr lang="es-CL" sz="1200" b="1" dirty="0" smtClean="0">
                <a:solidFill>
                  <a:srgbClr val="0000FF"/>
                </a:solidFill>
              </a:rPr>
              <a:t>institucional</a:t>
            </a:r>
            <a:r>
              <a:rPr lang="es-CL" sz="1200" dirty="0" smtClean="0">
                <a:solidFill>
                  <a:srgbClr val="0000FF"/>
                </a:solidFill>
              </a:rPr>
              <a:t>: </a:t>
            </a:r>
            <a:r>
              <a:rPr lang="es-CL" sz="1200" dirty="0" smtClean="0"/>
              <a:t>supervisar el proceso de análisis de los mecanismos existentes al interior de las instituciones autónomas de educación superior para asegurar su calidad, considerando tanto la existencia de dichos mecanismos, como su aplicación y resultados.</a:t>
            </a:r>
          </a:p>
          <a:p>
            <a:r>
              <a:rPr lang="es-CL" sz="1200" b="1" dirty="0" smtClean="0">
                <a:solidFill>
                  <a:srgbClr val="0000FF"/>
                </a:solidFill>
              </a:rPr>
              <a:t>Acreditación de carreras o programas</a:t>
            </a:r>
            <a:r>
              <a:rPr lang="es-CL" sz="1200" dirty="0" smtClean="0">
                <a:solidFill>
                  <a:srgbClr val="0000FF"/>
                </a:solidFill>
              </a:rPr>
              <a:t>, </a:t>
            </a:r>
            <a:r>
              <a:rPr lang="es-CL" sz="1200" dirty="0" smtClean="0"/>
              <a:t>que consistirá en el proceso de verificación de la calidad de las carreras o programas ofrecidos por las instituciones autónomas de educación superior, en función de sus propósitos declarados y de los criterios establecidos por las respectivas comunidades académicas y profesionales.</a:t>
            </a:r>
          </a:p>
          <a:p>
            <a:pPr>
              <a:buNone/>
            </a:pPr>
            <a:r>
              <a:rPr lang="es-CL" sz="1200" dirty="0" smtClean="0"/>
              <a:t>.</a:t>
            </a:r>
            <a:endParaRPr lang="es-CL" sz="2000" dirty="0"/>
          </a:p>
        </p:txBody>
      </p:sp>
      <p:sp>
        <p:nvSpPr>
          <p:cNvPr id="4" name="3 Marcador de contenido"/>
          <p:cNvSpPr>
            <a:spLocks noGrp="1"/>
          </p:cNvSpPr>
          <p:nvPr>
            <p:ph sz="half" idx="2"/>
          </p:nvPr>
        </p:nvSpPr>
        <p:spPr>
          <a:xfrm>
            <a:off x="4716016" y="1340768"/>
            <a:ext cx="4038600" cy="4741987"/>
          </a:xfrm>
        </p:spPr>
        <p:txBody>
          <a:bodyPr>
            <a:normAutofit fontScale="25000" lnSpcReduction="20000"/>
          </a:bodyPr>
          <a:lstStyle/>
          <a:p>
            <a:r>
              <a:rPr lang="es-CL" sz="3600" b="1" dirty="0"/>
              <a:t>Actores del Sistema</a:t>
            </a:r>
            <a:r>
              <a:rPr lang="es-CL" sz="3600" dirty="0"/>
              <a:t/>
            </a:r>
            <a:br>
              <a:rPr lang="es-CL" sz="3600" dirty="0"/>
            </a:br>
            <a:r>
              <a:rPr lang="es-CL" sz="4400" dirty="0"/>
              <a:t>Los principales actores en el contexto de este Sistema, lo constituyen:</a:t>
            </a:r>
          </a:p>
          <a:p>
            <a:r>
              <a:rPr lang="es-CL" sz="4400" b="1" dirty="0">
                <a:solidFill>
                  <a:srgbClr val="0000FF"/>
                </a:solidFill>
              </a:rPr>
              <a:t>El Consejo Nacional de Educación (CNED)</a:t>
            </a:r>
          </a:p>
          <a:p>
            <a:r>
              <a:rPr lang="es-CL" sz="4400" b="1" dirty="0">
                <a:solidFill>
                  <a:srgbClr val="0000FF"/>
                </a:solidFill>
              </a:rPr>
              <a:t>La Comisión Nacional de Acreditación (CNA)</a:t>
            </a:r>
          </a:p>
          <a:p>
            <a:r>
              <a:rPr lang="es-CL" sz="4400" b="1" dirty="0">
                <a:solidFill>
                  <a:srgbClr val="0000FF"/>
                </a:solidFill>
              </a:rPr>
              <a:t>El Ministerio de Educación, a través de su División de Educación Superior </a:t>
            </a:r>
            <a:r>
              <a:rPr lang="es-CL" sz="4400" b="1" dirty="0" smtClean="0">
                <a:solidFill>
                  <a:srgbClr val="0000FF"/>
                </a:solidFill>
              </a:rPr>
              <a:t>( DIVESUP-MINEDUC</a:t>
            </a:r>
            <a:r>
              <a:rPr lang="es-CL" sz="4400" b="1" dirty="0">
                <a:solidFill>
                  <a:srgbClr val="0000FF"/>
                </a:solidFill>
              </a:rPr>
              <a:t>)</a:t>
            </a:r>
          </a:p>
          <a:p>
            <a:r>
              <a:rPr lang="es-CL" sz="4400" dirty="0"/>
              <a:t>En el contexto del Sistema Nacional de Aseguramiento de la Calidad de la Educación Superior, el Consejo Nacional de Educación tiene un importante grado de participación en el desarrollo de las funciones de información y acreditación (sea esta institucional o de programas), no obstante, la función en la cual posee un papel prioritario es aquella referida al licenciamiento</a:t>
            </a:r>
            <a:r>
              <a:rPr lang="es-CL" sz="4400" dirty="0" smtClean="0"/>
              <a:t>.</a:t>
            </a:r>
          </a:p>
          <a:p>
            <a:pPr marL="0" indent="0">
              <a:buNone/>
            </a:pPr>
            <a:endParaRPr lang="es-CL" sz="3100" dirty="0"/>
          </a:p>
          <a:p>
            <a:endParaRPr lang="es-CL" sz="3100" b="1" dirty="0" smtClean="0"/>
          </a:p>
          <a:p>
            <a:endParaRPr lang="es-CL" sz="3100" b="1" dirty="0" smtClean="0"/>
          </a:p>
          <a:p>
            <a:endParaRPr lang="es-CL" sz="3100" b="1" dirty="0" smtClean="0"/>
          </a:p>
          <a:p>
            <a:r>
              <a:rPr lang="es-CL" sz="3100" b="1" dirty="0" smtClean="0"/>
              <a:t>Comité </a:t>
            </a:r>
            <a:r>
              <a:rPr lang="es-CL" sz="3100" b="1" dirty="0"/>
              <a:t>de Coordinación</a:t>
            </a:r>
            <a:r>
              <a:rPr lang="es-CL" sz="3100" dirty="0"/>
              <a:t/>
            </a:r>
            <a:br>
              <a:rPr lang="es-CL" sz="3100" dirty="0"/>
            </a:br>
            <a:r>
              <a:rPr lang="es-CL" sz="3100" dirty="0"/>
              <a:t>Para el adecuado funcionamiento del Sistema la Ley Nº 20.129 crea un Comité de Coordinación compuesto por el vicepresidente del Consejo Superior de Educación (ahora Consejo Nacional de Educación); el presidente de la Comisión Nacional de Acreditación, y el jefe de la División de Educación Superior del Ministerio de Educación; correspondiendo al secretario ejecutivo del Consejo Superior de Educación, oficiar como secretario de este comité.</a:t>
            </a:r>
          </a:p>
          <a:p>
            <a:r>
              <a:rPr lang="es-CL" sz="3100" dirty="0"/>
              <a:t>Corresponde a este comité velar por la adecuada coordinación de las actividades de los distintos organismos que integran este sistema, sin perjuicio de las atribuciones que las demás leyes concedan a cada uno de los organismos que lo componen.</a:t>
            </a:r>
          </a:p>
          <a:p>
            <a:r>
              <a:rPr lang="es-CL" sz="3100" dirty="0"/>
              <a:t>El Comité Coordinador sesionará, a lo menos, tres veces en el año, pudiendo reunirse extraordinariamente a petición de cualquiera de sus miembros o por solicitud fundada de alguno de los integrantes de los órganos que componen el Sistema Nacional de Aseguramiento de la Calidad de la Educación Superior.</a:t>
            </a:r>
          </a:p>
          <a:p>
            <a:r>
              <a:rPr lang="es-CL" sz="3100" dirty="0"/>
              <a:t>El licenciamiento de instituciones nuevas de educación superior, corresponde al Consejo Nacional de Educación o al Ministerio de Educación, si procediere, en conformidad con las normas de la Ley Orgánica Constitucional </a:t>
            </a:r>
            <a:r>
              <a:rPr lang="es-CL" dirty="0"/>
              <a:t>de Enseñanza</a:t>
            </a:r>
          </a:p>
        </p:txBody>
      </p:sp>
    </p:spTree>
    <p:extLst>
      <p:ext uri="{BB962C8B-B14F-4D97-AF65-F5344CB8AC3E}">
        <p14:creationId xmlns:p14="http://schemas.microsoft.com/office/powerpoint/2010/main" val="26569975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CL" b="1" dirty="0"/>
              <a:t>Auditorías Internas en OTEC UPLA:</a:t>
            </a:r>
            <a:endParaRPr lang="es-CL" dirty="0"/>
          </a:p>
          <a:p>
            <a:r>
              <a:rPr lang="es-CL" dirty="0"/>
              <a:t>A solicitud del Organismo Técnico de Capacitación OTEC UPLA, se realizan Auditorías Internas, en cumplimiento a la norma NCh.2728 e ISO 9001:2008.</a:t>
            </a:r>
          </a:p>
          <a:p>
            <a:pPr>
              <a:buNone/>
            </a:pPr>
            <a:r>
              <a:rPr lang="es-CL" dirty="0"/>
              <a:t> </a:t>
            </a:r>
          </a:p>
          <a:p>
            <a:r>
              <a:rPr lang="es-CL" b="1" dirty="0"/>
              <a:t>              Estado: </a:t>
            </a:r>
            <a:r>
              <a:rPr lang="es-CL" dirty="0"/>
              <a:t>cumplido</a:t>
            </a:r>
          </a:p>
          <a:p>
            <a:pPr>
              <a:buNone/>
            </a:pPr>
            <a:endParaRPr lang="es-CL" dirty="0"/>
          </a:p>
          <a:p>
            <a:endParaRPr lang="es-CL" dirty="0"/>
          </a:p>
        </p:txBody>
      </p:sp>
      <p:pic>
        <p:nvPicPr>
          <p:cNvPr id="4" name="3 Imagen" descr="2013_ logo_dirgecal.png"/>
          <p:cNvPicPr>
            <a:picLocks noChangeAspect="1"/>
          </p:cNvPicPr>
          <p:nvPr/>
        </p:nvPicPr>
        <p:blipFill>
          <a:blip r:embed="rId2" cstate="print"/>
          <a:stretch>
            <a:fillRect/>
          </a:stretch>
        </p:blipFill>
        <p:spPr>
          <a:xfrm>
            <a:off x="251520" y="548680"/>
            <a:ext cx="5076056" cy="868006"/>
          </a:xfrm>
          <a:prstGeom prst="rect">
            <a:avLst/>
          </a:prstGeom>
        </p:spPr>
      </p:pic>
      <p:pic>
        <p:nvPicPr>
          <p:cNvPr id="5" name="4 Imagen" descr="calidad-de-los-servicios1.jpg"/>
          <p:cNvPicPr>
            <a:picLocks noChangeAspect="1"/>
          </p:cNvPicPr>
          <p:nvPr/>
        </p:nvPicPr>
        <p:blipFill>
          <a:blip r:embed="rId3" cstate="print"/>
          <a:stretch>
            <a:fillRect/>
          </a:stretch>
        </p:blipFill>
        <p:spPr>
          <a:xfrm>
            <a:off x="5508104" y="260648"/>
            <a:ext cx="2298576" cy="1117600"/>
          </a:xfrm>
          <a:prstGeom prst="rect">
            <a:avLst/>
          </a:prstGeom>
        </p:spPr>
      </p:pic>
    </p:spTree>
    <p:extLst>
      <p:ext uri="{BB962C8B-B14F-4D97-AF65-F5344CB8AC3E}">
        <p14:creationId xmlns:p14="http://schemas.microsoft.com/office/powerpoint/2010/main" val="2684462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lvl="0"/>
            <a:r>
              <a:rPr lang="es-CL" b="1" dirty="0"/>
              <a:t>Elaboración de Manual de Calidad en Adquisiciones:</a:t>
            </a:r>
            <a:endParaRPr lang="es-CL" dirty="0"/>
          </a:p>
          <a:p>
            <a:r>
              <a:rPr lang="es-CL" dirty="0"/>
              <a:t>Se elabora Manual de Procedimientos para la Sección de Adquisiciones. Actualmente se encuentra totalmente elaborado, y en etapa de revisión en Jurídica.</a:t>
            </a:r>
          </a:p>
          <a:p>
            <a:pPr>
              <a:buNone/>
            </a:pPr>
            <a:r>
              <a:rPr lang="es-CL" dirty="0"/>
              <a:t> </a:t>
            </a:r>
          </a:p>
          <a:p>
            <a:r>
              <a:rPr lang="es-CL" b="1" dirty="0"/>
              <a:t>            Estado: </a:t>
            </a:r>
            <a:r>
              <a:rPr lang="es-CL" dirty="0"/>
              <a:t>en revisión por Jurídica</a:t>
            </a:r>
          </a:p>
          <a:p>
            <a:pPr>
              <a:buNone/>
            </a:pPr>
            <a:r>
              <a:rPr lang="es-CL" dirty="0"/>
              <a:t> </a:t>
            </a:r>
          </a:p>
          <a:p>
            <a:endParaRPr lang="es-CL" dirty="0"/>
          </a:p>
        </p:txBody>
      </p:sp>
      <p:pic>
        <p:nvPicPr>
          <p:cNvPr id="4" name="3 Imagen" descr="2013_ logo_dirgecal.png"/>
          <p:cNvPicPr>
            <a:picLocks noChangeAspect="1"/>
          </p:cNvPicPr>
          <p:nvPr/>
        </p:nvPicPr>
        <p:blipFill>
          <a:blip r:embed="rId2" cstate="print"/>
          <a:stretch>
            <a:fillRect/>
          </a:stretch>
        </p:blipFill>
        <p:spPr>
          <a:xfrm>
            <a:off x="323528" y="548680"/>
            <a:ext cx="5076056" cy="868006"/>
          </a:xfrm>
          <a:prstGeom prst="rect">
            <a:avLst/>
          </a:prstGeom>
        </p:spPr>
      </p:pic>
      <p:pic>
        <p:nvPicPr>
          <p:cNvPr id="5" name="4 Imagen" descr="calidad-de-los-servicios1.jpg"/>
          <p:cNvPicPr>
            <a:picLocks noChangeAspect="1"/>
          </p:cNvPicPr>
          <p:nvPr/>
        </p:nvPicPr>
        <p:blipFill>
          <a:blip r:embed="rId3" cstate="print"/>
          <a:stretch>
            <a:fillRect/>
          </a:stretch>
        </p:blipFill>
        <p:spPr>
          <a:xfrm>
            <a:off x="5508104" y="260648"/>
            <a:ext cx="2298576" cy="1117600"/>
          </a:xfrm>
          <a:prstGeom prst="rect">
            <a:avLst/>
          </a:prstGeom>
        </p:spPr>
      </p:pic>
    </p:spTree>
    <p:extLst>
      <p:ext uri="{BB962C8B-B14F-4D97-AF65-F5344CB8AC3E}">
        <p14:creationId xmlns:p14="http://schemas.microsoft.com/office/powerpoint/2010/main" val="4868238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lvl="0"/>
            <a:r>
              <a:rPr lang="es-CL" b="1" dirty="0"/>
              <a:t>Implementación de Sistema de Gestión de la Calidad en Bienestar del Personal:</a:t>
            </a:r>
            <a:endParaRPr lang="es-CL" dirty="0"/>
          </a:p>
          <a:p>
            <a:r>
              <a:rPr lang="es-CL" dirty="0"/>
              <a:t>Se da inicio al compromiso de elaborar y diseñar la implementación de un S.G.C. para el Bienestar del Personal. Se dará inicio al proceso con un Taller de Introducción al S.G.C., fecha por confirmar por parte del Bienestar del Personal.</a:t>
            </a:r>
          </a:p>
          <a:p>
            <a:pPr>
              <a:buNone/>
            </a:pPr>
            <a:r>
              <a:rPr lang="es-CL" dirty="0"/>
              <a:t> </a:t>
            </a:r>
          </a:p>
          <a:p>
            <a:r>
              <a:rPr lang="es-CL" b="1" dirty="0"/>
              <a:t>             Estado: </a:t>
            </a:r>
            <a:r>
              <a:rPr lang="es-CL" dirty="0"/>
              <a:t>en </a:t>
            </a:r>
            <a:r>
              <a:rPr lang="es-CL" dirty="0" smtClean="0"/>
              <a:t>Proceso de edición de su manual de Calidad</a:t>
            </a:r>
            <a:endParaRPr lang="es-CL" dirty="0"/>
          </a:p>
          <a:p>
            <a:pPr>
              <a:buNone/>
            </a:pPr>
            <a:endParaRPr lang="es-CL" dirty="0"/>
          </a:p>
          <a:p>
            <a:endParaRPr lang="es-CL" dirty="0"/>
          </a:p>
        </p:txBody>
      </p:sp>
      <p:pic>
        <p:nvPicPr>
          <p:cNvPr id="4" name="3 Imagen" descr="2013_ logo_dirgecal.png"/>
          <p:cNvPicPr>
            <a:picLocks noChangeAspect="1"/>
          </p:cNvPicPr>
          <p:nvPr/>
        </p:nvPicPr>
        <p:blipFill>
          <a:blip r:embed="rId2" cstate="print"/>
          <a:stretch>
            <a:fillRect/>
          </a:stretch>
        </p:blipFill>
        <p:spPr>
          <a:xfrm>
            <a:off x="323528" y="548680"/>
            <a:ext cx="5076056" cy="868006"/>
          </a:xfrm>
          <a:prstGeom prst="rect">
            <a:avLst/>
          </a:prstGeom>
        </p:spPr>
      </p:pic>
      <p:pic>
        <p:nvPicPr>
          <p:cNvPr id="5" name="4 Imagen" descr="calidad-de-los-servicios1.jpg"/>
          <p:cNvPicPr>
            <a:picLocks noChangeAspect="1"/>
          </p:cNvPicPr>
          <p:nvPr/>
        </p:nvPicPr>
        <p:blipFill>
          <a:blip r:embed="rId3" cstate="print"/>
          <a:stretch>
            <a:fillRect/>
          </a:stretch>
        </p:blipFill>
        <p:spPr>
          <a:xfrm>
            <a:off x="5508104" y="260648"/>
            <a:ext cx="2298576" cy="1117600"/>
          </a:xfrm>
          <a:prstGeom prst="rect">
            <a:avLst/>
          </a:prstGeom>
        </p:spPr>
      </p:pic>
    </p:spTree>
    <p:extLst>
      <p:ext uri="{BB962C8B-B14F-4D97-AF65-F5344CB8AC3E}">
        <p14:creationId xmlns:p14="http://schemas.microsoft.com/office/powerpoint/2010/main" val="23590299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915000" cy="1143000"/>
          </a:xfrm>
        </p:spPr>
        <p:txBody>
          <a:bodyPr/>
          <a:lstStyle/>
          <a:p>
            <a:r>
              <a:rPr lang="es-CL" dirty="0" smtClean="0"/>
              <a:t>Desafíos actuales </a:t>
            </a:r>
            <a:endParaRPr lang="es-CL" dirty="0"/>
          </a:p>
        </p:txBody>
      </p:sp>
      <p:sp>
        <p:nvSpPr>
          <p:cNvPr id="3" name="2 Marcador de contenido"/>
          <p:cNvSpPr>
            <a:spLocks noGrp="1"/>
          </p:cNvSpPr>
          <p:nvPr>
            <p:ph sz="half" idx="1"/>
          </p:nvPr>
        </p:nvSpPr>
        <p:spPr/>
        <p:txBody>
          <a:bodyPr>
            <a:normAutofit fontScale="62500" lnSpcReduction="20000"/>
          </a:bodyPr>
          <a:lstStyle/>
          <a:p>
            <a:r>
              <a:rPr lang="es-CL" dirty="0" smtClean="0"/>
              <a:t>Construir colectivamente  acciones que promuevan efectivamente los valores institucionales con buenas prácticas que aporten al desarrollo de  la cultura organizacional orientada a la calidad  estimulando un nivel de consciencia en cada directivo, docente, estudiante, funcionario, egresados y empleadores de la importancia de la evaluación como una herramienta fundamental para la mejora continua y así:</a:t>
            </a:r>
          </a:p>
          <a:p>
            <a:r>
              <a:rPr lang="es-CL" dirty="0" smtClean="0"/>
              <a:t> Lograr las metas institucionales con  una amplia participación de los actores de la comunidad universitaria evidenciando todos los procesos  con demostración de los resultados de estos nuevos aprendizajes.</a:t>
            </a:r>
          </a:p>
        </p:txBody>
      </p:sp>
      <p:sp>
        <p:nvSpPr>
          <p:cNvPr id="5" name="4 Marcador de contenido"/>
          <p:cNvSpPr>
            <a:spLocks noGrp="1"/>
          </p:cNvSpPr>
          <p:nvPr>
            <p:ph sz="half" idx="2"/>
          </p:nvPr>
        </p:nvSpPr>
        <p:spPr>
          <a:xfrm>
            <a:off x="4648200" y="2132856"/>
            <a:ext cx="4038600" cy="3993307"/>
          </a:xfrm>
        </p:spPr>
        <p:txBody>
          <a:bodyPr>
            <a:normAutofit fontScale="62500" lnSpcReduction="20000"/>
          </a:bodyPr>
          <a:lstStyle/>
          <a:p>
            <a:endParaRPr lang="es-CL" dirty="0"/>
          </a:p>
        </p:txBody>
      </p:sp>
      <p:pic>
        <p:nvPicPr>
          <p:cNvPr id="4" name="3 Imagen" descr="arbol-de-la-productividad1.jpg"/>
          <p:cNvPicPr>
            <a:picLocks noChangeAspect="1"/>
          </p:cNvPicPr>
          <p:nvPr/>
        </p:nvPicPr>
        <p:blipFill>
          <a:blip r:embed="rId2" cstate="print"/>
          <a:stretch>
            <a:fillRect/>
          </a:stretch>
        </p:blipFill>
        <p:spPr>
          <a:xfrm>
            <a:off x="4572000" y="1988840"/>
            <a:ext cx="4000500" cy="4267200"/>
          </a:xfrm>
          <a:prstGeom prst="rect">
            <a:avLst/>
          </a:prstGeom>
        </p:spPr>
      </p:pic>
      <p:pic>
        <p:nvPicPr>
          <p:cNvPr id="6" name="Picture 3"/>
          <p:cNvPicPr>
            <a:picLocks noChangeAspect="1" noChangeArrowheads="1"/>
          </p:cNvPicPr>
          <p:nvPr/>
        </p:nvPicPr>
        <p:blipFill>
          <a:blip r:embed="rId3" cstate="print"/>
          <a:srcRect/>
          <a:stretch>
            <a:fillRect/>
          </a:stretch>
        </p:blipFill>
        <p:spPr bwMode="auto">
          <a:xfrm>
            <a:off x="6286500" y="332656"/>
            <a:ext cx="2857500" cy="828675"/>
          </a:xfrm>
          <a:prstGeom prst="rect">
            <a:avLst/>
          </a:prstGeom>
          <a:noFill/>
          <a:ln w="9525">
            <a:noFill/>
            <a:miter lim="800000"/>
            <a:headEnd/>
            <a:tailEnd/>
          </a:ln>
        </p:spPr>
      </p:pic>
    </p:spTree>
    <p:extLst>
      <p:ext uri="{BB962C8B-B14F-4D97-AF65-F5344CB8AC3E}">
        <p14:creationId xmlns:p14="http://schemas.microsoft.com/office/powerpoint/2010/main" val="674050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116632"/>
            <a:ext cx="9144000" cy="936104"/>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Más información</a:t>
            </a:r>
          </a:p>
          <a:p>
            <a:r>
              <a:rPr lang="es-E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www.upla.cl/calidad</a:t>
            </a:r>
            <a:endParaRPr lang="es-E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DIRGECAL\Desktop\PPT - ESTUDIANTES Filosofia - Proceso Autoevaluacion\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124744"/>
            <a:ext cx="5970781"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3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b="1" cap="all" dirty="0" smtClean="0"/>
              <a:t/>
            </a:r>
            <a:br>
              <a:rPr lang="es-CL" sz="3600" b="1" cap="all" dirty="0" smtClean="0"/>
            </a:br>
            <a:r>
              <a:rPr lang="es-CL" sz="3600" b="1" cap="all" dirty="0" smtClean="0"/>
              <a:t>ACERCA DEL CNED</a:t>
            </a:r>
            <a:br>
              <a:rPr lang="es-CL" sz="3600" b="1" cap="all" dirty="0" smtClean="0"/>
            </a:br>
            <a:r>
              <a:rPr lang="es-CL" sz="3600" b="1" cap="all" dirty="0" smtClean="0"/>
              <a:t>¿QUÉ ES EL CNED?</a:t>
            </a:r>
            <a:br>
              <a:rPr lang="es-CL" sz="3600" b="1" cap="all" dirty="0" smtClean="0"/>
            </a:br>
            <a:endParaRPr lang="es-CL" sz="3600" dirty="0"/>
          </a:p>
        </p:txBody>
      </p:sp>
      <p:sp>
        <p:nvSpPr>
          <p:cNvPr id="3" name="2 Marcador de contenido"/>
          <p:cNvSpPr>
            <a:spLocks noGrp="1"/>
          </p:cNvSpPr>
          <p:nvPr>
            <p:ph idx="1"/>
          </p:nvPr>
        </p:nvSpPr>
        <p:spPr>
          <a:xfrm>
            <a:off x="457200" y="2420888"/>
            <a:ext cx="8229600" cy="3705275"/>
          </a:xfrm>
        </p:spPr>
        <p:txBody>
          <a:bodyPr>
            <a:normAutofit fontScale="47500" lnSpcReduction="20000"/>
          </a:bodyPr>
          <a:lstStyle/>
          <a:p>
            <a:r>
              <a:rPr lang="es-CL" dirty="0" smtClean="0"/>
              <a:t>La </a:t>
            </a:r>
            <a:r>
              <a:rPr lang="es-CL" u="sng" dirty="0" smtClean="0">
                <a:hlinkClick r:id="rId2"/>
              </a:rPr>
              <a:t>Ley General de Educación</a:t>
            </a:r>
            <a:r>
              <a:rPr lang="es-CL" dirty="0" smtClean="0"/>
              <a:t>, Nº 20.370, , cuyo texto refundido, coordinado y sistematizado con las normas de la LOCE fue fijado por el DFL N°2-2009, de Educación, creó el Consejo Nacional de Educación (CNED) como un organismo autónomo, con personalidad jurídica y patrimonio propio que se relaciona con el presidente de la República a través del Ministerio de Educación. El Consejo mantiene todas las funciones del anterior Consejo Superior de Educación y asume otras nuevas, especialmente referidas al ámbito de la educación escolar.</a:t>
            </a:r>
          </a:p>
          <a:p>
            <a:r>
              <a:rPr lang="es-CL" dirty="0" smtClean="0"/>
              <a:t>Con relación a la educación escolar</a:t>
            </a:r>
            <a:r>
              <a:rPr lang="es-CL" b="1" dirty="0" smtClean="0">
                <a:solidFill>
                  <a:srgbClr val="0000FF"/>
                </a:solidFill>
              </a:rPr>
              <a:t>, el Consejo Nacional de Educación debe aprobar las propuestas del Ministerio de Educación referentes a las bases curriculares para la educación </a:t>
            </a:r>
            <a:r>
              <a:rPr lang="es-CL" b="1" dirty="0" err="1" smtClean="0">
                <a:solidFill>
                  <a:srgbClr val="0000FF"/>
                </a:solidFill>
              </a:rPr>
              <a:t>parvularia</a:t>
            </a:r>
            <a:r>
              <a:rPr lang="es-CL" b="1" dirty="0" smtClean="0">
                <a:solidFill>
                  <a:srgbClr val="0000FF"/>
                </a:solidFill>
              </a:rPr>
              <a:t>, básica, media, y para las modalidades de educación de adultos y especial o diferencial, así como para las modalidades específicas que pudieran crearse. Debe, asimismo, aprobar los respectivos planes y programas de estudio; el plan de evaluación de los objetivos de aprendizaje; e informar acerca de las normas de calificación y promoción, y sobre los estándares de calidad.</a:t>
            </a:r>
          </a:p>
          <a:p>
            <a:r>
              <a:rPr lang="es-CL" dirty="0" smtClean="0"/>
              <a:t>En la educación superior, el Consejo </a:t>
            </a:r>
            <a:r>
              <a:rPr lang="es-CL" b="1" dirty="0" smtClean="0">
                <a:solidFill>
                  <a:srgbClr val="0000FF"/>
                </a:solidFill>
              </a:rPr>
              <a:t>desarrolla las funciones de licenciamiento de nuevas instituciones; es la instancia de apelación de decisiones de acreditación adoptadas por la Comisión Nacional de Acreditación (CNA) y apoya al Ministerio de Educación en las decisiones de cierre de instituciones de educación superior, tanto en licenciamiento como autónomas.</a:t>
            </a:r>
          </a:p>
          <a:p>
            <a:r>
              <a:rPr lang="es-CL" dirty="0" smtClean="0"/>
              <a:t>Además</a:t>
            </a:r>
            <a:r>
              <a:rPr lang="es-CL" b="1" dirty="0" smtClean="0">
                <a:solidFill>
                  <a:srgbClr val="0000FF"/>
                </a:solidFill>
              </a:rPr>
              <a:t>, el CNED entrega información a los usuarios sobre el funcionamiento del sistema de educación terciaria y promueve la reflexión y la investigación en el ámbito educacional.</a:t>
            </a:r>
          </a:p>
          <a:p>
            <a:endParaRPr lang="es-CL" dirty="0"/>
          </a:p>
        </p:txBody>
      </p:sp>
    </p:spTree>
    <p:extLst>
      <p:ext uri="{BB962C8B-B14F-4D97-AF65-F5344CB8AC3E}">
        <p14:creationId xmlns:p14="http://schemas.microsoft.com/office/powerpoint/2010/main" val="174390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5726</Words>
  <Application>Microsoft Office PowerPoint</Application>
  <PresentationFormat>Presentación en pantalla (4:3)</PresentationFormat>
  <Paragraphs>374</Paragraphs>
  <Slides>84</Slides>
  <Notes>3</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Tema de Office</vt:lpstr>
      <vt:lpstr>  Segundo Encuentro Regional del Núcleo Disciplinario Evaluación Institucional, Planeamiento Estratégico y Gestión Universitaria de AUGM    </vt:lpstr>
      <vt:lpstr>Temas    </vt:lpstr>
      <vt:lpstr> EDUCACIÓN SUPERIOR CHILENA CONCEPTOS BÁSICOS Fuente :web CNED 2015  </vt:lpstr>
      <vt:lpstr>EDUCACIÓN SUPERIOR EN CHILE CONTEXTO (1)  </vt:lpstr>
      <vt:lpstr>EDUCACIÓN SUPERIOR CONTEXTO (2)</vt:lpstr>
      <vt:lpstr>EDUCACIÓN SUPERIOR CONTEXTO (3)</vt:lpstr>
      <vt:lpstr>EDUCACIÓN SUPERIOR CONTEXTO (4)</vt:lpstr>
      <vt:lpstr>  SISTEMA NACIONAL DE ASEGURAMIENTO DE LA CALIDAD EDUCACIÓN SUPERIOR EN CHILE </vt:lpstr>
      <vt:lpstr> ACERCA DEL CNED ¿QUÉ ES EL CNED? </vt:lpstr>
      <vt:lpstr>Estadísticas del Sistema de Educación Superior (INDICES) http://www.cned.cl/public/secciones/SeccionIndicesEstadisticas/indices_estadisticas_sistema.aspx</vt:lpstr>
      <vt:lpstr>                               ​    MISION Y VISIÓN DE CNA- CHILE    Corresponde a la Comisión Nacional de Acreditación verificar y promover la calidad de la educación superior mediante: La acreditación institucional de las universidades, institutos profesionales y centros de formación técnica autónomos. El pronunciamiento acerca de las solicitudes de autorización que le presenten las agencias encargadas de la    acreditación de carreras y programas de pregrado, programas de magíster y programas de especialidad en el área de la  salud, y súper vigilar su funcionamiento. El pronunciamiento sobre la acreditación de los programas de postgrado de las universidades autónomas, en el caso previsto en el artículo 46 de la Ley 20.129. ​El pronunciamiento sobre la acreditación de los programas de pregrado de las instituciones autónomas, en el caso previsto en el artículo 31 de la Ley 20.129. El mantenimiento de sistemas de información pública que contengan las decisiones relevantes relativas a los procesos de acreditación y autorización a su cargo. Respuestas a los requerimientos efectuados por el Ministerio de Educación. El desarrollo de toda otra actividad necesaria para el cumplimiento de sus funciones. ​   VISIÓN    Trabajamos para ser un organismo que contribuya eficaz y rigurosamente al desarrollo de la calidad de educación superior chilena, a través de la certificación pública de los procesos y resultados de instituciones y sus programas y de la promoción de la cultura del mejoramiento continuo, reconocido nacional e internacionalmente por la excelencia y transparencia del servicio que presta a la sociedad.  </vt:lpstr>
      <vt:lpstr>  Se puede acceder a información actualizada en https://www.cnachile.cl  </vt:lpstr>
      <vt:lpstr>Panorama Nacional según lo informado por CNA-Chile en su  Cuenta Pública del 29 de Abril de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¿Aseguramiento de la calidad o Gestión de la Calidad?</vt:lpstr>
      <vt:lpstr>¿Gestión o aseguramiento de la calidad?</vt:lpstr>
      <vt:lpstr>La transición se produjo con los cambios en la ISO</vt:lpstr>
      <vt:lpstr>Diferencia entre estados de la calidad Gutarra Montalvo, Víctor A. (2002)</vt:lpstr>
      <vt:lpstr>Si buscamos en cualquier motor de búsqueda en ¿cuáles universidades encontramos estos términos? </vt:lpstr>
      <vt:lpstr>Estudios e investigación reciente en Chile  (Seleccionados 2 para este tema)</vt:lpstr>
      <vt:lpstr>REVISTA CALIDAD EN LA EDUCACIÓN http://www.cned.cl/public/secciones/seccionrevistacalidad/revista_calidad_leer_revista.aspx?idPublicacion=53  </vt:lpstr>
      <vt:lpstr>PROCESOS UNIVERSITARIOS DINÁMICOS: EL MODELO DE GESTIÓN DE LA CALIDAD TOTAL Óscar Espinoza, Luis Eduardo González (2006) éstos autores señalan en la p.18: (2)</vt:lpstr>
      <vt:lpstr>CAMBIOS EN LA GESTIÓN INSTITUCIONAL EN UNIVERSIDADES, A PARTIR DE LA IMPLEMENTACIÓN DEL SISTEMA NACIONAL DE ASEGURAMIENTO DE LA CALIDAD: LA EXPERIENCIA CHILENA</vt:lpstr>
      <vt:lpstr>A continuación,  se detallan los elementos que este equipo de investigadores consideró en su  recorrido. </vt:lpstr>
      <vt:lpstr>Lemaitre, María José, Maturana, Mario, Zenteno, Elisa, &amp; Alvarado, Andrea. (2012). CAMBIOS EN LA GESTIÓN INSTITUCIONAL EN UNIVERSIDADES, A PARTIR DE LA IMPLEMENTACIÓN DEL SISTEMA NACIONAL DE ASEGURAMIENTO DE LA CALIDAD: LA EXPERIENCIA CHILENA. Calidad en la educación, (36), 21-52.  </vt:lpstr>
      <vt:lpstr>    Lemaitre, María José, Maturana, Mario, Zenteno, Elisa, &amp; Alvarado, Andrea. (2012). CAMBIOS EN LA GESTIÓN INSTITUCIONAL EN UNIVERSIDADES, A PARTIR DE LA IMPLEMENTACIÓN DEL SISTEMA NACIONAL DE ASEGURAMIENTO DE LA CALIDAD: LA EXPERIENCIA CHILENA. Calidad en la educación, (36), 21-52. Recuperado en 28 de abril de 2015, de http://www.scielo.cl/ </vt:lpstr>
      <vt:lpstr>Lemaitre, María José, Maturana, Mario, Zenteno, Elisa, &amp; Alvarado, Andrea. (2012). CAMBIOS EN LA GESTIÓN INSTITUCIONAL EN UNIVERSIDADES, A PARTIR DE LA IMPLEMENTACIÓN DEL SISTEMA NACIONAL DE ASEGURAMIENTO DE LA CALIDAD: LA EXPERIENCIA CHILENA. Calidad en la educación, (36), 21-52. Recuperado en 28 de abril de 2015, de http://www.scielo.cl/ </vt:lpstr>
      <vt:lpstr>Lemaitre, María José, Maturana, Mario, Zenteno, Elisa, &amp; Alvarado, Andrea. (2012). CAMBIOS EN LA GESTIÓN INSTITUCIONAL EN UNIVERSIDADES, A PARTIR DE LA IMPLEMENTACIÓN DEL SISTEMA NACIONAL DE ASEGURAMIENTO DE LA CALIDAD: LA EXPERIENCIA CHILENA. Calidad en la educación, (36), 21-52. Recuperado en 28 de abril de 2015, de http://www.scielo.cl/</vt:lpstr>
      <vt:lpstr>Temas pendientes según estos investigadores</vt:lpstr>
      <vt:lpstr>La experiencia en Gestión de la Calidad en UPLA</vt:lpstr>
      <vt:lpstr>   </vt:lpstr>
      <vt:lpstr>Presentación de PowerPoint</vt:lpstr>
      <vt:lpstr>Experiencia en Procesos de Autoevaluación</vt:lpstr>
      <vt:lpstr>Productos y Materiales (ejemplo)</vt:lpstr>
      <vt:lpstr>Unidad de </vt:lpstr>
      <vt:lpstr>ACREDITACIÓN INSTITUCIONAL </vt:lpstr>
      <vt:lpstr>EVOLUCIÓN HISTÓRICA INSTITUCIONAL EN PROCESO DE ACREDITACIÓN INSTITUCIONAL </vt:lpstr>
      <vt:lpstr>UPLA</vt:lpstr>
      <vt:lpstr>POSICIONAMIENTO UPLA CONTEXTO NACIONAL (ACREDITACIÓN DE PREGRADO) Cuadro comparativo en años promedio de las carreras dictadas por otras  universidades en comparación con la Universidad de Playa Ancha al año 2014 </vt:lpstr>
      <vt:lpstr>Resumen Acreditación de Pregrado en UPLA </vt:lpstr>
      <vt:lpstr>ACREDITACIÓN  DE POSTGRADO en UPLA </vt:lpstr>
      <vt:lpstr>ACREDITACIÓN INSTITUCIONAL </vt:lpstr>
      <vt:lpstr>Unidad de           </vt:lpstr>
      <vt:lpstr>Presentación de PowerPoint</vt:lpstr>
      <vt:lpstr> CALIDAD DE LOS SERVICIOS:  (2012 -2015)  </vt:lpstr>
      <vt:lpstr>Elaboración de Manual de Procedimientos para Coordinadores Docentes: </vt:lpstr>
      <vt:lpstr>Implementación del  Sistema de Gestión de la Calidad de DIRGECAL: </vt:lpstr>
      <vt:lpstr>Presentación de PowerPoint</vt:lpstr>
      <vt:lpstr>Presentación de PowerPoint</vt:lpstr>
      <vt:lpstr>Presentación de PowerPoint</vt:lpstr>
      <vt:lpstr>Presentación de PowerPoint</vt:lpstr>
      <vt:lpstr>Presentación de PowerPoint</vt:lpstr>
      <vt:lpstr>Desafíos actuales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Segundo Encuentro Regional del Núcleo Disciplinario Evaluación Institucional, Planeamiento Estratégico y Gestión Universitaria de AUGM</dc:title>
  <dc:creator>Usuario</dc:creator>
  <cp:lastModifiedBy>Usuario</cp:lastModifiedBy>
  <cp:revision>44</cp:revision>
  <dcterms:created xsi:type="dcterms:W3CDTF">2015-04-28T20:52:38Z</dcterms:created>
  <dcterms:modified xsi:type="dcterms:W3CDTF">2015-05-04T01:52:01Z</dcterms:modified>
</cp:coreProperties>
</file>