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8" r:id="rId3"/>
    <p:sldId id="276" r:id="rId4"/>
    <p:sldId id="284" r:id="rId5"/>
    <p:sldId id="279" r:id="rId6"/>
    <p:sldId id="281" r:id="rId7"/>
    <p:sldId id="285" r:id="rId8"/>
    <p:sldId id="282" r:id="rId9"/>
    <p:sldId id="277" r:id="rId10"/>
    <p:sldId id="278" r:id="rId11"/>
    <p:sldId id="266" r:id="rId12"/>
    <p:sldId id="260" r:id="rId13"/>
    <p:sldId id="283" r:id="rId14"/>
    <p:sldId id="274" r:id="rId15"/>
    <p:sldId id="272" r:id="rId16"/>
    <p:sldId id="273" r:id="rId17"/>
  </p:sldIdLst>
  <p:sldSz cx="9144000" cy="6858000" type="screen4x3"/>
  <p:notesSz cx="6819900" cy="9918700"/>
  <p:custDataLst>
    <p:tags r:id="rId2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4">
          <p15:clr>
            <a:srgbClr val="A4A3A4"/>
          </p15:clr>
        </p15:guide>
        <p15:guide id="2" pos="214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s van Vught" initials="" lastIdx="41" clrIdx="0"/>
  <p:cmAuthor id="1" name="Frank Ziegele" initials="Ziegele" lastIdx="8" clrIdx="1"/>
  <p:cmAuthor id="2" name="Gero Federkeil" initials="GF" lastIdx="7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471" autoAdjust="0"/>
    <p:restoredTop sz="88172" autoAdjust="0"/>
  </p:normalViewPr>
  <p:slideViewPr>
    <p:cSldViewPr>
      <p:cViewPr varScale="1">
        <p:scale>
          <a:sx n="69" d="100"/>
          <a:sy n="69" d="100"/>
        </p:scale>
        <p:origin x="112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-2952" y="-114"/>
      </p:cViewPr>
      <p:guideLst>
        <p:guide orient="horz" pos="3124"/>
        <p:guide pos="214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E8DBC-E554-4169-9BD2-561534366973}" type="datetimeFigureOut">
              <a:rPr lang="en-GB" smtClean="0"/>
              <a:pPr/>
              <a:t>15/09/2014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118379-EF05-44D1-87EE-2ECC8F89EB53}" type="slidenum">
              <a:rPr lang="en-GB" smtClean="0"/>
              <a:pPr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585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A6176-19FC-46CF-91DA-17B9DC5E20F0}" type="datetimeFigureOut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4538"/>
            <a:ext cx="4960938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991" y="4711384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63032" y="9421044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563B70-64B5-4DA7-92BA-048176E8A513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1537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2841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0353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35226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91299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0204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spcBef>
                <a:spcPct val="0"/>
              </a:spcBef>
            </a:pPr>
            <a:r>
              <a:rPr lang="de-DE" sz="1200" dirty="0" err="1" smtClean="0">
                <a:solidFill>
                  <a:srgbClr val="002060"/>
                </a:solidFill>
              </a:rPr>
              <a:t>Analyses</a:t>
            </a:r>
            <a:r>
              <a:rPr lang="de-DE" sz="1200" dirty="0" smtClean="0">
                <a:solidFill>
                  <a:srgbClr val="002060"/>
                </a:solidFill>
              </a:rPr>
              <a:t> </a:t>
            </a:r>
            <a:r>
              <a:rPr lang="de-DE" sz="1200" dirty="0" err="1" smtClean="0">
                <a:solidFill>
                  <a:srgbClr val="002060"/>
                </a:solidFill>
              </a:rPr>
              <a:t>by</a:t>
            </a:r>
            <a:r>
              <a:rPr lang="de-DE" sz="1200" dirty="0" smtClean="0">
                <a:solidFill>
                  <a:srgbClr val="002060"/>
                </a:solidFill>
              </a:rPr>
              <a:t> </a:t>
            </a:r>
            <a:r>
              <a:rPr lang="de-DE" sz="1200" dirty="0" err="1" smtClean="0">
                <a:solidFill>
                  <a:srgbClr val="002060"/>
                </a:solidFill>
              </a:rPr>
              <a:t>indicator</a:t>
            </a:r>
            <a:endParaRPr lang="de-DE" sz="1200" dirty="0" smtClean="0">
              <a:solidFill>
                <a:srgbClr val="002060"/>
              </a:solidFill>
            </a:endParaRPr>
          </a:p>
          <a:p>
            <a:pPr lvl="0">
              <a:spcBef>
                <a:spcPct val="0"/>
              </a:spcBef>
            </a:pPr>
            <a:endParaRPr lang="de-DE" sz="1200" dirty="0" smtClean="0">
              <a:solidFill>
                <a:srgbClr val="002060"/>
              </a:solidFill>
            </a:endParaRPr>
          </a:p>
          <a:p>
            <a:r>
              <a:rPr lang="en-GB" sz="1200" dirty="0" smtClean="0"/>
              <a:t>“Interdisciplinary publications” is an entirely new </a:t>
            </a:r>
            <a:r>
              <a:rPr lang="en-GB" sz="1200" dirty="0" err="1" smtClean="0"/>
              <a:t>bibliometric</a:t>
            </a:r>
            <a:r>
              <a:rPr lang="en-GB" sz="1200" dirty="0" smtClean="0"/>
              <a:t> indicator</a:t>
            </a:r>
          </a:p>
          <a:p>
            <a:r>
              <a:rPr lang="en-GB" sz="1200" dirty="0" smtClean="0"/>
              <a:t>Almost 90% of universities score in a narrow band - around 7% to 11% of their total publication output is interdisciplinary </a:t>
            </a:r>
          </a:p>
          <a:p>
            <a:r>
              <a:rPr lang="en-GB" sz="1200" dirty="0" smtClean="0"/>
              <a:t>Only 17 universities perform better than this. None of the top five scorers on this indicator appear in other global rankings.</a:t>
            </a:r>
          </a:p>
          <a:p>
            <a:endParaRPr lang="fr-BE" sz="1200" dirty="0" smtClean="0"/>
          </a:p>
          <a:p>
            <a:pPr lvl="0">
              <a:spcBef>
                <a:spcPct val="0"/>
              </a:spcBef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86321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07666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3237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834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259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259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/>
              <a:t>Diverse </a:t>
            </a:r>
            <a:r>
              <a:rPr lang="de-DE" sz="1200" dirty="0" err="1" smtClean="0"/>
              <a:t>preferences</a:t>
            </a:r>
            <a:r>
              <a:rPr lang="de-DE" sz="1200" dirty="0" smtClean="0"/>
              <a:t> and </a:t>
            </a:r>
            <a:r>
              <a:rPr lang="de-DE" sz="1200" dirty="0" err="1" smtClean="0"/>
              <a:t>needs</a:t>
            </a:r>
            <a:r>
              <a:rPr lang="de-DE" sz="1200" dirty="0" smtClean="0"/>
              <a:t> </a:t>
            </a:r>
            <a:r>
              <a:rPr lang="de-DE" sz="1200" dirty="0" err="1" smtClean="0"/>
              <a:t>of</a:t>
            </a:r>
            <a:r>
              <a:rPr lang="de-DE" sz="1200" dirty="0" smtClean="0"/>
              <a:t> </a:t>
            </a:r>
            <a:r>
              <a:rPr lang="de-DE" sz="1200" dirty="0" err="1" smtClean="0"/>
              <a:t>students</a:t>
            </a:r>
            <a:r>
              <a:rPr lang="de-DE" sz="1200" dirty="0" smtClean="0"/>
              <a:t>, </a:t>
            </a:r>
            <a:r>
              <a:rPr lang="de-DE" sz="1200" dirty="0" err="1" smtClean="0"/>
              <a:t>business</a:t>
            </a:r>
            <a:r>
              <a:rPr lang="de-DE" sz="1200" dirty="0" smtClean="0"/>
              <a:t> and </a:t>
            </a:r>
            <a:r>
              <a:rPr lang="de-DE" sz="1200" dirty="0" err="1" smtClean="0"/>
              <a:t>industry</a:t>
            </a:r>
            <a:r>
              <a:rPr lang="de-DE" sz="1200" dirty="0" smtClean="0"/>
              <a:t>, </a:t>
            </a:r>
            <a:r>
              <a:rPr lang="de-DE" sz="1200" dirty="0" err="1" smtClean="0"/>
              <a:t>governments</a:t>
            </a:r>
            <a:r>
              <a:rPr lang="de-DE" sz="1200" dirty="0" smtClean="0"/>
              <a:t>, </a:t>
            </a:r>
            <a:r>
              <a:rPr lang="de-DE" sz="1200" u="sng" dirty="0" err="1" smtClean="0">
                <a:solidFill>
                  <a:srgbClr val="FF0000"/>
                </a:solidFill>
              </a:rPr>
              <a:t>university</a:t>
            </a:r>
            <a:r>
              <a:rPr lang="de-DE" sz="1200" u="sng" dirty="0" smtClean="0">
                <a:solidFill>
                  <a:srgbClr val="FF0000"/>
                </a:solidFill>
              </a:rPr>
              <a:t> </a:t>
            </a:r>
            <a:r>
              <a:rPr lang="de-DE" sz="1200" u="sng" dirty="0" err="1" smtClean="0">
                <a:solidFill>
                  <a:srgbClr val="FF0000"/>
                </a:solidFill>
              </a:rPr>
              <a:t>leaders</a:t>
            </a:r>
            <a:r>
              <a:rPr lang="de-DE" sz="1200" u="sng" dirty="0" smtClean="0">
                <a:solidFill>
                  <a:srgbClr val="FF0000"/>
                </a:solidFill>
              </a:rPr>
              <a:t> and </a:t>
            </a:r>
            <a:r>
              <a:rPr lang="de-DE" sz="1200" u="sng" dirty="0" err="1" smtClean="0">
                <a:solidFill>
                  <a:srgbClr val="FF0000"/>
                </a:solidFill>
              </a:rPr>
              <a:t>academics</a:t>
            </a:r>
            <a:endParaRPr lang="de-DE" sz="1200" u="sng" dirty="0" smtClean="0">
              <a:solidFill>
                <a:srgbClr val="FF0000"/>
              </a:solidFill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dirty="0" smtClean="0"/>
              <a:t> etc.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6127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815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781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225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/>
              <a:t>No composite overall scores – transparency lost if scores are weighted/added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563B70-64B5-4DA7-92BA-048176E8A513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782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E0F42-874A-4ECB-8E73-8120F46DA83B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1797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33DDC-E93E-4058-9435-439C93ED1910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326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0BBBDE-3977-449D-AC30-32579419142E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812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C087F-8F49-41AC-A358-C8C68657188D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8435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B2FE0-6E17-4B8E-ACE6-A000D3B806CE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218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F83E1-DE86-4A72-A727-E30D082C02AC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0430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8A889-92F3-47A5-B681-D2857B315348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670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F7A9E-8C0C-4D64-80C3-BFE5CA68BC56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885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317B9-65FE-4992-A453-8D52814BB0B9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5166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11404-FDA5-4EC1-A57B-D12F80E0D8AC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0549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E7F5-C591-4560-8706-37AA5B142E79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22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E9396-628C-4D90-B382-08699CB5D969}" type="datetime1">
              <a:rPr lang="en-GB" smtClean="0"/>
              <a:pPr/>
              <a:t>15/09/2014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@UMultirank   #UMRLaunch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23BD5-9221-4F1F-9B9B-EB523DBEAFD0}" type="slidenum">
              <a:rPr lang="en-GB" smtClean="0"/>
              <a:pPr/>
              <a:t>‹nº›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820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1844824"/>
            <a:ext cx="7772400" cy="2520280"/>
          </a:xfrm>
        </p:spPr>
        <p:txBody>
          <a:bodyPr>
            <a:normAutofit fontScale="90000"/>
          </a:bodyPr>
          <a:lstStyle/>
          <a:p>
            <a:pPr algn="l"/>
            <a:r>
              <a:rPr lang="en-GB" sz="3200" dirty="0"/>
              <a:t>T</a:t>
            </a:r>
            <a:r>
              <a:rPr lang="en-GB" sz="3200" dirty="0" smtClean="0"/>
              <a:t>he world’s first global, </a:t>
            </a:r>
            <a:br>
              <a:rPr lang="en-GB" sz="3200" dirty="0" smtClean="0"/>
            </a:br>
            <a:r>
              <a:rPr lang="en-GB" sz="3200" dirty="0" smtClean="0"/>
              <a:t>multi-dimensional, user-driven university* ranking</a:t>
            </a:r>
            <a:br>
              <a:rPr lang="en-GB" sz="3200" dirty="0" smtClean="0"/>
            </a:br>
            <a: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  <a:t>(* includes all higher education institutions)</a:t>
            </a:r>
            <a:br>
              <a:rPr lang="en-GB" sz="16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1600" dirty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16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Jordi </a:t>
            </a:r>
            <a:r>
              <a:rPr lang="en-GB" sz="2200" dirty="0" err="1" smtClean="0">
                <a:solidFill>
                  <a:schemeClr val="bg1">
                    <a:lumMod val="50000"/>
                  </a:schemeClr>
                </a:solidFill>
              </a:rPr>
              <a:t>Curell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Director Higher education and international affairs</a:t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Education </a:t>
            </a:r>
            <a:r>
              <a:rPr lang="en-GB" sz="2200" smtClean="0">
                <a:solidFill>
                  <a:schemeClr val="bg1">
                    <a:lumMod val="50000"/>
                  </a:schemeClr>
                </a:solidFill>
              </a:rPr>
              <a:t>and Culture </a:t>
            </a: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Directorate-General</a:t>
            </a:r>
            <a:b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GB" sz="2200" dirty="0" smtClean="0">
                <a:solidFill>
                  <a:schemeClr val="bg1">
                    <a:lumMod val="50000"/>
                  </a:schemeClr>
                </a:solidFill>
              </a:rPr>
              <a:t>European Commission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11960" y="3861048"/>
            <a:ext cx="4392488" cy="576064"/>
          </a:xfrm>
        </p:spPr>
        <p:txBody>
          <a:bodyPr>
            <a:normAutofit/>
          </a:bodyPr>
          <a:lstStyle/>
          <a:p>
            <a:pPr algn="r"/>
            <a:endParaRPr lang="en-GB" sz="2400" dirty="0" smtClean="0"/>
          </a:p>
          <a:p>
            <a:pPr algn="r"/>
            <a:endParaRPr lang="en-GB" sz="240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1</a:t>
            </a:fld>
            <a:endParaRPr lang="en-GB" dirty="0"/>
          </a:p>
        </p:txBody>
      </p:sp>
      <p:pic>
        <p:nvPicPr>
          <p:cNvPr id="5" name="Grafik 4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90706" y="116632"/>
            <a:ext cx="4713742" cy="143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98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Abgerundetes Rechteck 5"/>
          <p:cNvSpPr/>
          <p:nvPr/>
        </p:nvSpPr>
        <p:spPr>
          <a:xfrm>
            <a:off x="1409672" y="1988840"/>
            <a:ext cx="61926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ranking  performance of universities as a whole</a:t>
            </a:r>
            <a:endParaRPr lang="en-GB" sz="24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475656" y="3645024"/>
            <a:ext cx="61926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ranking performance in specific fields or disciplines</a:t>
            </a:r>
            <a:endParaRPr lang="en-GB" sz="2400" dirty="0"/>
          </a:p>
        </p:txBody>
      </p:sp>
      <p:sp>
        <p:nvSpPr>
          <p:cNvPr id="10" name="Plus 9"/>
          <p:cNvSpPr/>
          <p:nvPr/>
        </p:nvSpPr>
        <p:spPr>
          <a:xfrm>
            <a:off x="3995936" y="2708920"/>
            <a:ext cx="1080120" cy="936104"/>
          </a:xfrm>
          <a:prstGeom prst="mathPlus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A </a:t>
            </a:r>
            <a:r>
              <a:rPr lang="en-GB" sz="2800" dirty="0" smtClean="0">
                <a:solidFill>
                  <a:srgbClr val="002060"/>
                </a:solidFill>
              </a:rPr>
              <a:t>new </a:t>
            </a:r>
            <a:r>
              <a:rPr lang="de-DE" sz="2800" dirty="0" err="1" smtClean="0">
                <a:solidFill>
                  <a:srgbClr val="002060"/>
                </a:solidFill>
              </a:rPr>
              <a:t>instrument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to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noProof="1" smtClean="0">
                <a:solidFill>
                  <a:srgbClr val="002060"/>
                </a:solidFill>
              </a:rPr>
              <a:t>compare</a:t>
            </a:r>
          </a:p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university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performance</a:t>
            </a:r>
            <a:endParaRPr kumimoji="0" lang="en-US" sz="280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2" name="Gerade Verbindung 11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2833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l-NL" dirty="0"/>
          </a:p>
        </p:txBody>
      </p:sp>
      <p:sp>
        <p:nvSpPr>
          <p:cNvPr id="6" name="Foliennummernplatzhalter 11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4767EB2-40A6-4EE6-8430-F7BC074276AC}" type="slidenum">
              <a:rPr lang="nl-NL" smtClean="0"/>
              <a:pPr/>
              <a:t>11</a:t>
            </a:fld>
            <a:endParaRPr lang="nl-NL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441200" y="1839885"/>
            <a:ext cx="6336704" cy="40011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/>
            <a:r>
              <a:rPr lang="en-US" sz="2000" dirty="0" smtClean="0"/>
              <a:t>universities are included </a:t>
            </a:r>
            <a:r>
              <a:rPr lang="en-US" sz="2000" dirty="0"/>
              <a:t>with publicly available </a:t>
            </a:r>
            <a:r>
              <a:rPr lang="en-US" sz="2000" dirty="0" smtClean="0"/>
              <a:t>data</a:t>
            </a:r>
            <a:endParaRPr lang="en-US" sz="2000" dirty="0"/>
          </a:p>
        </p:txBody>
      </p:sp>
      <p:sp>
        <p:nvSpPr>
          <p:cNvPr id="8" name="Ellipse 13"/>
          <p:cNvSpPr/>
          <p:nvPr/>
        </p:nvSpPr>
        <p:spPr>
          <a:xfrm>
            <a:off x="621085" y="1751909"/>
            <a:ext cx="1665710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850</a:t>
            </a:r>
            <a:endParaRPr lang="de-DE" sz="2200" b="1" dirty="0"/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2421286" y="3028890"/>
            <a:ext cx="6336704" cy="40011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/>
            <a:r>
              <a:rPr lang="en-US" sz="2000" dirty="0"/>
              <a:t>of the </a:t>
            </a:r>
            <a:r>
              <a:rPr lang="en-US" sz="2000" dirty="0" smtClean="0"/>
              <a:t>879 universities have </a:t>
            </a:r>
            <a:r>
              <a:rPr lang="en-US" sz="2000" dirty="0"/>
              <a:t>provided comprehensive data</a:t>
            </a:r>
          </a:p>
        </p:txBody>
      </p:sp>
      <p:sp>
        <p:nvSpPr>
          <p:cNvPr id="10" name="Ellipse 16"/>
          <p:cNvSpPr/>
          <p:nvPr/>
        </p:nvSpPr>
        <p:spPr>
          <a:xfrm>
            <a:off x="648187" y="3060249"/>
            <a:ext cx="1665710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500</a:t>
            </a:r>
            <a:endParaRPr lang="de-DE" sz="2200" b="1" dirty="0"/>
          </a:p>
        </p:txBody>
      </p:sp>
      <p:sp>
        <p:nvSpPr>
          <p:cNvPr id="11" name="Eingekerbter Richtungspfeil 17"/>
          <p:cNvSpPr/>
          <p:nvPr/>
        </p:nvSpPr>
        <p:spPr>
          <a:xfrm>
            <a:off x="1053134" y="3257025"/>
            <a:ext cx="144016" cy="21602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411761" y="3543980"/>
            <a:ext cx="6336704" cy="954107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000" dirty="0"/>
              <a:t>faculties/departments are included in the four field based rankings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1600" dirty="0" smtClean="0">
                <a:solidFill>
                  <a:srgbClr val="183A63"/>
                </a:solidFill>
                <a:latin typeface="Calibri" pitchFamily="34" charset="0"/>
                <a:ea typeface="Cambria" pitchFamily="18" charset="0"/>
                <a:cs typeface="Times New Roman" pitchFamily="18" charset="0"/>
              </a:rPr>
              <a:t>(physics, electrical and mechanical engineering, business studies)</a:t>
            </a:r>
          </a:p>
        </p:txBody>
      </p:sp>
      <p:sp>
        <p:nvSpPr>
          <p:cNvPr id="13" name="Ellipse 19"/>
          <p:cNvSpPr/>
          <p:nvPr/>
        </p:nvSpPr>
        <p:spPr>
          <a:xfrm>
            <a:off x="611560" y="3780329"/>
            <a:ext cx="1665710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  1,000</a:t>
            </a:r>
            <a:endParaRPr lang="de-DE" sz="2200" b="1" dirty="0"/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2411761" y="4613066"/>
            <a:ext cx="6336704" cy="40011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/>
            <a:r>
              <a:rPr lang="en-US" sz="2000" dirty="0"/>
              <a:t>study </a:t>
            </a:r>
            <a:r>
              <a:rPr lang="en-GB" sz="2000" dirty="0"/>
              <a:t>programmes</a:t>
            </a:r>
            <a:r>
              <a:rPr lang="en-US" sz="2000" dirty="0"/>
              <a:t> within these </a:t>
            </a:r>
            <a:r>
              <a:rPr lang="en-US" sz="2000" dirty="0" smtClean="0"/>
              <a:t>faculties are included</a:t>
            </a:r>
            <a:endParaRPr lang="en-US" sz="2000" dirty="0"/>
          </a:p>
        </p:txBody>
      </p:sp>
      <p:sp>
        <p:nvSpPr>
          <p:cNvPr id="15" name="Ellipse 25"/>
          <p:cNvSpPr/>
          <p:nvPr/>
        </p:nvSpPr>
        <p:spPr>
          <a:xfrm>
            <a:off x="611560" y="4500409"/>
            <a:ext cx="1665710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5,000</a:t>
            </a:r>
            <a:endParaRPr lang="de-DE" sz="2200" b="1" dirty="0"/>
          </a:p>
        </p:txBody>
      </p:sp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2411761" y="5405154"/>
            <a:ext cx="6336704" cy="40011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342900" indent="-342900"/>
            <a:r>
              <a:rPr lang="en-US" sz="2000" dirty="0"/>
              <a:t>students completed the student satisfaction survey</a:t>
            </a:r>
          </a:p>
        </p:txBody>
      </p:sp>
      <p:sp>
        <p:nvSpPr>
          <p:cNvPr id="17" name="Ellipse 28"/>
          <p:cNvSpPr/>
          <p:nvPr/>
        </p:nvSpPr>
        <p:spPr>
          <a:xfrm>
            <a:off x="611560" y="5220489"/>
            <a:ext cx="1665710" cy="57606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60,000</a:t>
            </a:r>
            <a:endParaRPr lang="de-DE" sz="2200" b="1" dirty="0"/>
          </a:p>
        </p:txBody>
      </p:sp>
      <p:sp>
        <p:nvSpPr>
          <p:cNvPr id="20" name="Eingekerbter Richtungspfeil 32"/>
          <p:cNvSpPr/>
          <p:nvPr/>
        </p:nvSpPr>
        <p:spPr>
          <a:xfrm>
            <a:off x="981126" y="3996353"/>
            <a:ext cx="144016" cy="21602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1" name="Eingekerbter Richtungspfeil 33"/>
          <p:cNvSpPr/>
          <p:nvPr/>
        </p:nvSpPr>
        <p:spPr>
          <a:xfrm>
            <a:off x="909118" y="4716433"/>
            <a:ext cx="144016" cy="21602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2" name="Eingekerbter Richtungspfeil 34"/>
          <p:cNvSpPr/>
          <p:nvPr/>
        </p:nvSpPr>
        <p:spPr>
          <a:xfrm>
            <a:off x="837110" y="5445224"/>
            <a:ext cx="144016" cy="21602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Ellipse 13"/>
          <p:cNvSpPr/>
          <p:nvPr/>
        </p:nvSpPr>
        <p:spPr>
          <a:xfrm>
            <a:off x="648187" y="2484185"/>
            <a:ext cx="1665710" cy="424358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70</a:t>
            </a:r>
            <a:endParaRPr lang="de-DE" sz="2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2441200" y="2443535"/>
            <a:ext cx="54526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countries have universities in U-Multirank </a:t>
            </a:r>
            <a:endParaRPr lang="en-GB" sz="2000" dirty="0"/>
          </a:p>
        </p:txBody>
      </p:sp>
      <p:sp>
        <p:nvSpPr>
          <p:cNvPr id="25" name="Eingekerbter Richtungspfeil 17"/>
          <p:cNvSpPr/>
          <p:nvPr/>
        </p:nvSpPr>
        <p:spPr>
          <a:xfrm>
            <a:off x="1043608" y="2564904"/>
            <a:ext cx="144016" cy="21602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6" name="Eingekerbter Richtungspfeil 17"/>
          <p:cNvSpPr/>
          <p:nvPr/>
        </p:nvSpPr>
        <p:spPr>
          <a:xfrm>
            <a:off x="1043608" y="1916832"/>
            <a:ext cx="144016" cy="216024"/>
          </a:xfrm>
          <a:prstGeom prst="chevron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7" name="Fußzeilenplatzhalt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8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U-Multirank 2014 </a:t>
            </a:r>
            <a:r>
              <a:rPr lang="de-DE" sz="2800" dirty="0" err="1" smtClean="0">
                <a:solidFill>
                  <a:srgbClr val="002060"/>
                </a:solidFill>
              </a:rPr>
              <a:t>is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the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most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comprehensive</a:t>
            </a:r>
            <a:r>
              <a:rPr lang="de-DE" sz="2800" dirty="0" smtClean="0">
                <a:solidFill>
                  <a:srgbClr val="002060"/>
                </a:solidFill>
              </a:rPr>
              <a:t> international </a:t>
            </a:r>
            <a:r>
              <a:rPr lang="de-DE" sz="2800" dirty="0" err="1" smtClean="0">
                <a:solidFill>
                  <a:srgbClr val="002060"/>
                </a:solidFill>
              </a:rPr>
              <a:t>data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comparison</a:t>
            </a:r>
            <a:r>
              <a:rPr lang="de-DE" sz="2800" dirty="0" smtClean="0">
                <a:solidFill>
                  <a:srgbClr val="002060"/>
                </a:solidFill>
              </a:rPr>
              <a:t> in </a:t>
            </a:r>
            <a:r>
              <a:rPr lang="de-DE" sz="2800" dirty="0" err="1" smtClean="0">
                <a:solidFill>
                  <a:srgbClr val="002060"/>
                </a:solidFill>
              </a:rPr>
              <a:t>higher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education</a:t>
            </a:r>
            <a:endParaRPr lang="de-DE" sz="2800" dirty="0" smtClean="0">
              <a:solidFill>
                <a:srgbClr val="002060"/>
              </a:solidFill>
            </a:endParaRPr>
          </a:p>
        </p:txBody>
      </p:sp>
      <p:cxnSp>
        <p:nvCxnSpPr>
          <p:cNvPr id="29" name="Gerade Verbindung 28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Grafik 29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88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024" y="2636912"/>
            <a:ext cx="7772400" cy="1362075"/>
          </a:xfrm>
        </p:spPr>
        <p:txBody>
          <a:bodyPr>
            <a:noAutofit/>
          </a:bodyPr>
          <a:lstStyle/>
          <a:p>
            <a:pPr lvl="0" algn="ctr">
              <a:spcBef>
                <a:spcPct val="20000"/>
              </a:spcBef>
            </a:pPr>
            <a:r>
              <a:rPr lang="en-GB" sz="3200" b="0" cap="none" dirty="0" smtClean="0">
                <a:solidFill>
                  <a:prstClr val="black"/>
                </a:solidFill>
                <a:ea typeface="+mn-ea"/>
                <a:cs typeface="+mn-cs"/>
              </a:rPr>
              <a:t>Some U-Multirank 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endParaRPr kumimoji="0" lang="en-US" sz="280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606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7" name="Abgerundetes Rechteck 6"/>
          <p:cNvSpPr/>
          <p:nvPr/>
        </p:nvSpPr>
        <p:spPr>
          <a:xfrm>
            <a:off x="6580854" y="235067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univs</a:t>
            </a:r>
            <a:r>
              <a:rPr lang="de-DE" dirty="0" smtClean="0"/>
              <a:t>.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specific</a:t>
            </a:r>
            <a:r>
              <a:rPr lang="de-DE" dirty="0" smtClean="0"/>
              <a:t> </a:t>
            </a:r>
            <a:r>
              <a:rPr lang="de-DE" dirty="0" err="1" smtClean="0"/>
              <a:t>strengths</a:t>
            </a:r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316158" y="343079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No</a:t>
            </a:r>
            <a:r>
              <a:rPr lang="de-DE" dirty="0" smtClean="0"/>
              <a:t> univ. </a:t>
            </a:r>
            <a:r>
              <a:rPr lang="de-DE" dirty="0" err="1" smtClean="0"/>
              <a:t>has</a:t>
            </a:r>
            <a:r>
              <a:rPr lang="de-DE" dirty="0" smtClean="0"/>
              <a:t> “</a:t>
            </a:r>
            <a:r>
              <a:rPr lang="de-DE" dirty="0" err="1" smtClean="0"/>
              <a:t>across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board</a:t>
            </a:r>
            <a:r>
              <a:rPr lang="en-US" dirty="0" smtClean="0"/>
              <a:t>”</a:t>
            </a:r>
            <a:r>
              <a:rPr lang="de-DE" dirty="0" smtClean="0"/>
              <a:t> “A</a:t>
            </a:r>
            <a:r>
              <a:rPr lang="en-US" dirty="0" smtClean="0"/>
              <a:t>”</a:t>
            </a:r>
            <a:r>
              <a:rPr lang="de-DE" dirty="0" smtClean="0"/>
              <a:t> </a:t>
            </a:r>
            <a:r>
              <a:rPr lang="de-DE" dirty="0" err="1" smtClean="0"/>
              <a:t>scores</a:t>
            </a:r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6588224" y="3286780"/>
            <a:ext cx="2088232" cy="1188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Around</a:t>
            </a:r>
            <a:r>
              <a:rPr lang="de-DE" dirty="0" smtClean="0"/>
              <a:t> 100 </a:t>
            </a:r>
            <a:r>
              <a:rPr lang="de-DE" dirty="0" err="1" smtClean="0"/>
              <a:t>univs</a:t>
            </a:r>
            <a:r>
              <a:rPr lang="de-DE" dirty="0" smtClean="0"/>
              <a:t>. </a:t>
            </a:r>
            <a:r>
              <a:rPr lang="de-DE" dirty="0" err="1" smtClean="0"/>
              <a:t>have</a:t>
            </a:r>
            <a:r>
              <a:rPr lang="de-DE" dirty="0" smtClean="0"/>
              <a:t> a </a:t>
            </a:r>
            <a:r>
              <a:rPr lang="de-DE" dirty="0" err="1" smtClean="0"/>
              <a:t>wide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(&gt;10) </a:t>
            </a:r>
            <a:r>
              <a:rPr lang="de-DE" dirty="0" err="1" smtClean="0"/>
              <a:t>of</a:t>
            </a:r>
            <a:r>
              <a:rPr lang="de-DE" dirty="0" smtClean="0"/>
              <a:t>  “A</a:t>
            </a:r>
            <a:r>
              <a:rPr lang="en-US" dirty="0" smtClean="0"/>
              <a:t>” </a:t>
            </a:r>
            <a:r>
              <a:rPr lang="de-DE" dirty="0" err="1" smtClean="0"/>
              <a:t>scores</a:t>
            </a:r>
            <a:endParaRPr lang="de-DE" dirty="0"/>
          </a:p>
        </p:txBody>
      </p:sp>
      <p:sp>
        <p:nvSpPr>
          <p:cNvPr id="10" name="Abgerundetes Rechteck 9"/>
          <p:cNvSpPr/>
          <p:nvPr/>
        </p:nvSpPr>
        <p:spPr>
          <a:xfrm>
            <a:off x="316158" y="1990636"/>
            <a:ext cx="208823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univs</a:t>
            </a:r>
            <a:r>
              <a:rPr lang="de-DE" dirty="0" smtClean="0"/>
              <a:t>.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“A</a:t>
            </a:r>
            <a:r>
              <a:rPr lang="en-US" dirty="0" smtClean="0"/>
              <a:t>”</a:t>
            </a:r>
            <a:r>
              <a:rPr lang="de-DE" dirty="0" smtClean="0"/>
              <a:t> </a:t>
            </a:r>
            <a:r>
              <a:rPr lang="de-DE" dirty="0" err="1" smtClean="0"/>
              <a:t>scores</a:t>
            </a:r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316158" y="4654932"/>
            <a:ext cx="3888432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On individual </a:t>
            </a:r>
            <a:r>
              <a:rPr lang="de-DE" dirty="0" err="1" smtClean="0"/>
              <a:t>indicators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differences</a:t>
            </a:r>
            <a:r>
              <a:rPr lang="de-DE" dirty="0" smtClean="0"/>
              <a:t> </a:t>
            </a: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dirty="0" err="1" smtClean="0"/>
              <a:t>univs</a:t>
            </a:r>
            <a:r>
              <a:rPr lang="de-DE" dirty="0" smtClean="0"/>
              <a:t>.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clearly</a:t>
            </a:r>
            <a:r>
              <a:rPr lang="de-DE" dirty="0" smtClean="0"/>
              <a:t> </a:t>
            </a:r>
            <a:r>
              <a:rPr lang="de-DE" dirty="0" err="1" smtClean="0"/>
              <a:t>visible</a:t>
            </a:r>
            <a:endParaRPr lang="de-DE" dirty="0"/>
          </a:p>
        </p:txBody>
      </p:sp>
      <p:sp>
        <p:nvSpPr>
          <p:cNvPr id="12" name="Abgerundetes Rechteck 8"/>
          <p:cNvSpPr/>
          <p:nvPr/>
        </p:nvSpPr>
        <p:spPr>
          <a:xfrm>
            <a:off x="4996678" y="4654932"/>
            <a:ext cx="3672408" cy="10081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300 </a:t>
            </a:r>
            <a:r>
              <a:rPr lang="de-DE" dirty="0" err="1" smtClean="0"/>
              <a:t>univs</a:t>
            </a:r>
            <a:r>
              <a:rPr lang="de-DE" dirty="0" smtClean="0"/>
              <a:t>. </a:t>
            </a:r>
            <a:r>
              <a:rPr lang="de-DE" dirty="0" err="1" smtClean="0"/>
              <a:t>never</a:t>
            </a:r>
            <a:r>
              <a:rPr lang="de-DE" dirty="0" smtClean="0"/>
              <a:t> </a:t>
            </a:r>
            <a:r>
              <a:rPr lang="de-DE" dirty="0" err="1" smtClean="0"/>
              <a:t>before</a:t>
            </a:r>
            <a:r>
              <a:rPr lang="de-DE" dirty="0" smtClean="0"/>
              <a:t> </a:t>
            </a:r>
            <a:r>
              <a:rPr lang="de-DE" dirty="0" err="1" smtClean="0"/>
              <a:t>seen</a:t>
            </a:r>
            <a:r>
              <a:rPr lang="de-DE" dirty="0" smtClean="0"/>
              <a:t> in global </a:t>
            </a:r>
            <a:r>
              <a:rPr lang="de-DE" dirty="0" err="1" smtClean="0"/>
              <a:t>rankings</a:t>
            </a:r>
            <a:r>
              <a:rPr lang="de-DE" dirty="0" smtClean="0"/>
              <a:t>.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these</a:t>
            </a:r>
            <a:r>
              <a:rPr lang="de-DE" dirty="0" smtClean="0"/>
              <a:t>, 30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r>
              <a:rPr lang="de-DE" dirty="0" smtClean="0"/>
              <a:t> </a:t>
            </a:r>
            <a:r>
              <a:rPr lang="de-DE" dirty="0" err="1" smtClean="0"/>
              <a:t>than</a:t>
            </a:r>
            <a:r>
              <a:rPr lang="de-DE" dirty="0" smtClean="0"/>
              <a:t> 10 “A</a:t>
            </a:r>
            <a:r>
              <a:rPr lang="en-US" dirty="0" smtClean="0"/>
              <a:t>”</a:t>
            </a:r>
            <a:r>
              <a:rPr lang="de-DE" dirty="0" smtClean="0"/>
              <a:t> </a:t>
            </a:r>
            <a:r>
              <a:rPr lang="de-DE" dirty="0" err="1" smtClean="0"/>
              <a:t>scores</a:t>
            </a:r>
            <a:endParaRPr lang="de-DE" dirty="0"/>
          </a:p>
        </p:txBody>
      </p:sp>
      <p:sp>
        <p:nvSpPr>
          <p:cNvPr id="13" name="Fußzeilenplatzhalt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4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U-Multirank </a:t>
            </a:r>
            <a:r>
              <a:rPr lang="de-DE" sz="2800" dirty="0" err="1" smtClean="0">
                <a:solidFill>
                  <a:srgbClr val="002060"/>
                </a:solidFill>
              </a:rPr>
              <a:t>shows</a:t>
            </a:r>
            <a:r>
              <a:rPr lang="de-DE" sz="2800" dirty="0" smtClean="0">
                <a:solidFill>
                  <a:srgbClr val="002060"/>
                </a:solidFill>
              </a:rPr>
              <a:t> a </a:t>
            </a:r>
            <a:r>
              <a:rPr lang="de-DE" sz="2800" dirty="0" err="1" smtClean="0">
                <a:solidFill>
                  <a:srgbClr val="002060"/>
                </a:solidFill>
              </a:rPr>
              <a:t>wide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distribution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of</a:t>
            </a:r>
            <a:r>
              <a:rPr lang="de-DE" sz="2800" dirty="0" smtClean="0">
                <a:solidFill>
                  <a:srgbClr val="002060"/>
                </a:solidFill>
              </a:rPr>
              <a:t> “A</a:t>
            </a:r>
            <a:r>
              <a:rPr lang="en-US" sz="2800" dirty="0" smtClean="0">
                <a:solidFill>
                  <a:srgbClr val="002060"/>
                </a:solidFill>
              </a:rPr>
              <a:t>”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scores</a:t>
            </a:r>
            <a:endParaRPr lang="de-DE" sz="2800" dirty="0" smtClean="0">
              <a:solidFill>
                <a:srgbClr val="002060"/>
              </a:solidFill>
            </a:endParaRPr>
          </a:p>
        </p:txBody>
      </p:sp>
      <p:cxnSp>
        <p:nvCxnSpPr>
          <p:cNvPr id="15" name="Gerade Verbindung 14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Grafik 15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  <p:graphicFrame>
        <p:nvGraphicFramePr>
          <p:cNvPr id="17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641482"/>
              </p:ext>
            </p:extLst>
          </p:nvPr>
        </p:nvGraphicFramePr>
        <p:xfrm>
          <a:off x="2555776" y="1844824"/>
          <a:ext cx="4064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“A” scores per univ.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% of univs.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2  %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 to 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43 %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5 to 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43 %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 to 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10 %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16 to 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%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617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6"/>
            <a:ext cx="8229600" cy="4349080"/>
          </a:xfrm>
        </p:spPr>
        <p:txBody>
          <a:bodyPr>
            <a:normAutofit/>
          </a:bodyPr>
          <a:lstStyle/>
          <a:p>
            <a:endParaRPr lang="en-GB" sz="2400" dirty="0" smtClean="0"/>
          </a:p>
          <a:p>
            <a:endParaRPr lang="en-GB" sz="2400" dirty="0" smtClean="0"/>
          </a:p>
          <a:p>
            <a:r>
              <a:rPr lang="en-GB" sz="2400" dirty="0" smtClean="0"/>
              <a:t>“Interdisciplinary publications” is a new performance measure introduced within U-Multirank </a:t>
            </a:r>
          </a:p>
          <a:p>
            <a:r>
              <a:rPr lang="en-GB" sz="2400" dirty="0" smtClean="0"/>
              <a:t>Almost 90% of universities have scores in a fairly narrow band of around 7% to 11% of their total publication output being interdisciplinary </a:t>
            </a:r>
          </a:p>
          <a:p>
            <a:r>
              <a:rPr lang="en-GB" sz="2400" dirty="0" smtClean="0"/>
              <a:t>Only 17 universities perform better than this general pattern. None of the top five scorers on this indicator appear in other global rankings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Ellipse 4"/>
          <p:cNvSpPr/>
          <p:nvPr/>
        </p:nvSpPr>
        <p:spPr>
          <a:xfrm>
            <a:off x="539552" y="1700808"/>
            <a:ext cx="2880320" cy="7200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An </a:t>
            </a:r>
            <a:r>
              <a:rPr lang="de-DE" sz="2400" dirty="0" err="1" smtClean="0"/>
              <a:t>example</a:t>
            </a:r>
            <a:endParaRPr lang="de-DE" sz="240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Analyses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by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indicator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reveal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information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about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the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state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of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higher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education</a:t>
            </a:r>
            <a:endParaRPr lang="de-DE" sz="2800" dirty="0" smtClean="0">
              <a:solidFill>
                <a:srgbClr val="002060"/>
              </a:solidFill>
            </a:endParaRPr>
          </a:p>
        </p:txBody>
      </p:sp>
      <p:cxnSp>
        <p:nvCxnSpPr>
          <p:cNvPr id="8" name="Gerade Verbindung 7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690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lnSpcReduction="10000"/>
          </a:bodyPr>
          <a:lstStyle/>
          <a:p>
            <a:pPr lvl="0"/>
            <a:r>
              <a:rPr lang="en-GB" sz="2400" dirty="0" smtClean="0"/>
              <a:t>Spotlight gaps in knowledge: eg </a:t>
            </a:r>
          </a:p>
          <a:p>
            <a:pPr lvl="1"/>
            <a:r>
              <a:rPr lang="en-GB" sz="2000" dirty="0" smtClean="0"/>
              <a:t>graduate employment – data is often not collected</a:t>
            </a:r>
          </a:p>
          <a:p>
            <a:pPr lvl="1"/>
            <a:r>
              <a:rPr lang="en-GB" sz="2000" dirty="0" smtClean="0"/>
              <a:t>Student internships</a:t>
            </a:r>
          </a:p>
          <a:p>
            <a:pPr lvl="1"/>
            <a:r>
              <a:rPr lang="en-GB" sz="2000" dirty="0" smtClean="0"/>
              <a:t>Measurement of learning outcomes </a:t>
            </a:r>
          </a:p>
          <a:p>
            <a:pPr marL="0" lvl="0" indent="0">
              <a:buNone/>
            </a:pPr>
            <a:r>
              <a:rPr lang="en-GB" sz="2400" dirty="0" smtClean="0"/>
              <a:t> </a:t>
            </a:r>
          </a:p>
          <a:p>
            <a:pPr lvl="0"/>
            <a:r>
              <a:rPr lang="en-GB" sz="2400" dirty="0" smtClean="0"/>
              <a:t>U-Multirank demonstrates for the first time the diversity of university profiles in the international context</a:t>
            </a:r>
          </a:p>
          <a:p>
            <a:pPr lvl="1"/>
            <a:r>
              <a:rPr lang="en-GB" sz="2000" dirty="0" smtClean="0"/>
              <a:t>300 HEIs never seen before in world rankings now appear, and they perform well</a:t>
            </a:r>
          </a:p>
          <a:p>
            <a:pPr lvl="0">
              <a:buNone/>
            </a:pPr>
            <a:endParaRPr lang="en-GB" sz="2400" dirty="0" smtClean="0"/>
          </a:p>
          <a:p>
            <a:r>
              <a:rPr lang="en-GB" sz="2400" dirty="0" smtClean="0"/>
              <a:t>U-Multirank identifies the top performers – but these are different depending on the indicator</a:t>
            </a:r>
          </a:p>
          <a:p>
            <a:pPr lvl="0"/>
            <a:endParaRPr lang="en-GB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de-DE" sz="2800" dirty="0" err="1">
                <a:solidFill>
                  <a:srgbClr val="002060"/>
                </a:solidFill>
              </a:rPr>
              <a:t>Analyses</a:t>
            </a:r>
            <a:r>
              <a:rPr lang="de-DE" sz="2800" dirty="0">
                <a:solidFill>
                  <a:srgbClr val="002060"/>
                </a:solidFill>
              </a:rPr>
              <a:t> </a:t>
            </a:r>
            <a:r>
              <a:rPr lang="de-DE" sz="2800" dirty="0" err="1">
                <a:solidFill>
                  <a:srgbClr val="002060"/>
                </a:solidFill>
              </a:rPr>
              <a:t>by</a:t>
            </a:r>
            <a:r>
              <a:rPr lang="de-DE" sz="2800" dirty="0">
                <a:solidFill>
                  <a:srgbClr val="002060"/>
                </a:solidFill>
              </a:rPr>
              <a:t> </a:t>
            </a:r>
            <a:r>
              <a:rPr lang="de-DE" sz="2800" dirty="0" err="1">
                <a:solidFill>
                  <a:srgbClr val="002060"/>
                </a:solidFill>
              </a:rPr>
              <a:t>indicator</a:t>
            </a:r>
            <a:r>
              <a:rPr lang="de-DE" sz="2800" dirty="0">
                <a:solidFill>
                  <a:srgbClr val="002060"/>
                </a:solidFill>
              </a:rPr>
              <a:t> </a:t>
            </a:r>
            <a:r>
              <a:rPr lang="de-DE" sz="2800" dirty="0" err="1">
                <a:solidFill>
                  <a:srgbClr val="002060"/>
                </a:solidFill>
              </a:rPr>
              <a:t>reveal</a:t>
            </a:r>
            <a:r>
              <a:rPr lang="de-DE" sz="2800" dirty="0">
                <a:solidFill>
                  <a:srgbClr val="002060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de-DE" sz="2800" dirty="0" err="1">
                <a:solidFill>
                  <a:srgbClr val="002060"/>
                </a:solidFill>
              </a:rPr>
              <a:t>information</a:t>
            </a:r>
            <a:r>
              <a:rPr lang="de-DE" sz="2800" dirty="0">
                <a:solidFill>
                  <a:srgbClr val="002060"/>
                </a:solidFill>
              </a:rPr>
              <a:t> </a:t>
            </a:r>
            <a:r>
              <a:rPr lang="de-DE" sz="2800" dirty="0" err="1">
                <a:solidFill>
                  <a:srgbClr val="002060"/>
                </a:solidFill>
              </a:rPr>
              <a:t>about</a:t>
            </a:r>
            <a:r>
              <a:rPr lang="de-DE" sz="2800" dirty="0">
                <a:solidFill>
                  <a:srgbClr val="002060"/>
                </a:solidFill>
              </a:rPr>
              <a:t> </a:t>
            </a:r>
            <a:r>
              <a:rPr lang="de-DE" sz="2800" dirty="0" err="1">
                <a:solidFill>
                  <a:srgbClr val="002060"/>
                </a:solidFill>
              </a:rPr>
              <a:t>the</a:t>
            </a:r>
            <a:r>
              <a:rPr lang="de-DE" sz="2800" dirty="0">
                <a:solidFill>
                  <a:srgbClr val="002060"/>
                </a:solidFill>
              </a:rPr>
              <a:t> </a:t>
            </a:r>
            <a:r>
              <a:rPr lang="de-DE" sz="2800" dirty="0" err="1">
                <a:solidFill>
                  <a:srgbClr val="002060"/>
                </a:solidFill>
              </a:rPr>
              <a:t>state</a:t>
            </a:r>
            <a:r>
              <a:rPr lang="de-DE" sz="2800" dirty="0">
                <a:solidFill>
                  <a:srgbClr val="002060"/>
                </a:solidFill>
              </a:rPr>
              <a:t> of </a:t>
            </a:r>
          </a:p>
          <a:p>
            <a:pPr lvl="0">
              <a:spcBef>
                <a:spcPct val="0"/>
              </a:spcBef>
            </a:pPr>
            <a:r>
              <a:rPr lang="de-DE" sz="2800" dirty="0" err="1">
                <a:solidFill>
                  <a:srgbClr val="002060"/>
                </a:solidFill>
              </a:rPr>
              <a:t>higher</a:t>
            </a:r>
            <a:r>
              <a:rPr lang="de-DE" sz="2800" dirty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education</a:t>
            </a:r>
            <a:r>
              <a:rPr lang="de-DE" sz="2800" dirty="0" smtClean="0">
                <a:solidFill>
                  <a:srgbClr val="002060"/>
                </a:solidFill>
              </a:rPr>
              <a:t> (2)</a:t>
            </a:r>
            <a:endParaRPr lang="de-DE" sz="2800" dirty="0">
              <a:solidFill>
                <a:srgbClr val="002060"/>
              </a:solidFill>
            </a:endParaRPr>
          </a:p>
        </p:txBody>
      </p:sp>
      <p:cxnSp>
        <p:nvCxnSpPr>
          <p:cNvPr id="7" name="Gerade Verbindung 6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fik 7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20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Abgerundetes Rechteck 4"/>
          <p:cNvSpPr/>
          <p:nvPr/>
        </p:nvSpPr>
        <p:spPr>
          <a:xfrm>
            <a:off x="395536" y="1916832"/>
            <a:ext cx="1944216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2015 </a:t>
            </a:r>
            <a:r>
              <a:rPr lang="de-DE" sz="2400" dirty="0" err="1" smtClean="0"/>
              <a:t>registrations</a:t>
            </a:r>
            <a:r>
              <a:rPr lang="de-DE" sz="2400" dirty="0" smtClean="0"/>
              <a:t> </a:t>
            </a:r>
            <a:r>
              <a:rPr lang="de-DE" sz="2400" dirty="0" err="1" smtClean="0"/>
              <a:t>are</a:t>
            </a:r>
            <a:r>
              <a:rPr lang="de-DE" sz="2400" dirty="0" smtClean="0"/>
              <a:t> open </a:t>
            </a:r>
            <a:r>
              <a:rPr lang="de-DE" sz="2400" dirty="0" err="1" smtClean="0"/>
              <a:t>to</a:t>
            </a:r>
            <a:r>
              <a:rPr lang="de-DE" sz="2400" dirty="0" smtClean="0"/>
              <a:t> end September</a:t>
            </a:r>
            <a:endParaRPr lang="de-DE" sz="2400" dirty="0"/>
          </a:p>
        </p:txBody>
      </p:sp>
      <p:sp>
        <p:nvSpPr>
          <p:cNvPr id="6" name="Abgerundetes Rechteck 5"/>
          <p:cNvSpPr/>
          <p:nvPr/>
        </p:nvSpPr>
        <p:spPr>
          <a:xfrm>
            <a:off x="2445438" y="1903512"/>
            <a:ext cx="2028056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More </a:t>
            </a:r>
            <a:r>
              <a:rPr lang="de-DE" sz="2400" dirty="0" err="1" smtClean="0"/>
              <a:t>universities</a:t>
            </a:r>
            <a:r>
              <a:rPr lang="de-DE" sz="2400" dirty="0" smtClean="0"/>
              <a:t> will </a:t>
            </a:r>
            <a:r>
              <a:rPr lang="de-DE" sz="2400" dirty="0" err="1" smtClean="0"/>
              <a:t>participate</a:t>
            </a:r>
            <a:r>
              <a:rPr lang="de-DE" sz="2400" dirty="0" smtClean="0"/>
              <a:t> in 2015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beyond</a:t>
            </a:r>
            <a:endParaRPr lang="de-DE" sz="2400" dirty="0"/>
          </a:p>
        </p:txBody>
      </p:sp>
      <p:sp>
        <p:nvSpPr>
          <p:cNvPr id="7" name="Abgerundetes Rechteck 6"/>
          <p:cNvSpPr/>
          <p:nvPr/>
        </p:nvSpPr>
        <p:spPr>
          <a:xfrm>
            <a:off x="4572000" y="1916832"/>
            <a:ext cx="2109917" cy="26007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/>
              <a:t>Psychology</a:t>
            </a:r>
            <a:r>
              <a:rPr lang="de-DE" sz="2400" dirty="0" smtClean="0"/>
              <a:t>, </a:t>
            </a:r>
            <a:r>
              <a:rPr lang="de-DE" sz="2400" dirty="0" err="1" smtClean="0"/>
              <a:t>computer</a:t>
            </a:r>
            <a:r>
              <a:rPr lang="de-DE" sz="2400" dirty="0" smtClean="0"/>
              <a:t> </a:t>
            </a:r>
            <a:r>
              <a:rPr lang="de-DE" sz="2400" dirty="0" err="1" smtClean="0"/>
              <a:t>science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medicine</a:t>
            </a:r>
            <a:r>
              <a:rPr lang="de-DE" sz="2400" dirty="0" smtClean="0"/>
              <a:t>  </a:t>
            </a:r>
            <a:r>
              <a:rPr lang="de-DE" sz="2400" dirty="0" err="1" smtClean="0"/>
              <a:t>new</a:t>
            </a:r>
            <a:r>
              <a:rPr lang="de-DE" sz="2400" dirty="0" smtClean="0"/>
              <a:t> </a:t>
            </a:r>
            <a:r>
              <a:rPr lang="de-DE" sz="2400" dirty="0" err="1" smtClean="0"/>
              <a:t>subject</a:t>
            </a:r>
            <a:r>
              <a:rPr lang="de-DE" sz="2400" dirty="0" smtClean="0"/>
              <a:t> </a:t>
            </a:r>
            <a:r>
              <a:rPr lang="de-DE" sz="2400" dirty="0" err="1" smtClean="0"/>
              <a:t>fields</a:t>
            </a:r>
            <a:r>
              <a:rPr lang="de-DE" sz="2400" dirty="0" smtClean="0"/>
              <a:t> in 2015</a:t>
            </a:r>
            <a:endParaRPr lang="de-DE" sz="2400" dirty="0"/>
          </a:p>
        </p:txBody>
      </p:sp>
      <p:sp>
        <p:nvSpPr>
          <p:cNvPr id="9" name="Ellipse 8"/>
          <p:cNvSpPr/>
          <p:nvPr/>
        </p:nvSpPr>
        <p:spPr>
          <a:xfrm>
            <a:off x="2195736" y="5157192"/>
            <a:ext cx="4752528" cy="79208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err="1" smtClean="0"/>
              <a:t>to</a:t>
            </a:r>
            <a:r>
              <a:rPr lang="de-DE" sz="2400" dirty="0" smtClean="0"/>
              <a:t> </a:t>
            </a:r>
            <a:r>
              <a:rPr lang="de-DE" sz="2400" dirty="0" err="1" smtClean="0"/>
              <a:t>be</a:t>
            </a:r>
            <a:r>
              <a:rPr lang="de-DE" sz="2400" dirty="0" smtClean="0"/>
              <a:t> </a:t>
            </a:r>
            <a:r>
              <a:rPr lang="de-DE" sz="2400" dirty="0" err="1" smtClean="0"/>
              <a:t>continued</a:t>
            </a:r>
            <a:r>
              <a:rPr lang="de-DE" sz="2400" dirty="0" smtClean="0"/>
              <a:t>…</a:t>
            </a:r>
            <a:endParaRPr lang="de-DE" sz="240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U-Multirank 2014 was </a:t>
            </a:r>
            <a:r>
              <a:rPr lang="de-DE" sz="2800" dirty="0" err="1" smtClean="0">
                <a:solidFill>
                  <a:srgbClr val="002060"/>
                </a:solidFill>
              </a:rPr>
              <a:t>only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the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first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step</a:t>
            </a:r>
            <a:r>
              <a:rPr lang="de-DE" sz="2800" smtClean="0">
                <a:solidFill>
                  <a:srgbClr val="002060"/>
                </a:solidFill>
              </a:rPr>
              <a:t> …</a:t>
            </a:r>
            <a:endParaRPr lang="de-DE" sz="2800" dirty="0" smtClean="0">
              <a:solidFill>
                <a:srgbClr val="002060"/>
              </a:solidFill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  <p:sp>
        <p:nvSpPr>
          <p:cNvPr id="3" name="Rounded Rectangle 2"/>
          <p:cNvSpPr/>
          <p:nvPr/>
        </p:nvSpPr>
        <p:spPr>
          <a:xfrm>
            <a:off x="6803750" y="1916832"/>
            <a:ext cx="1883049" cy="25922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dirty="0" smtClean="0"/>
              <a:t>Music </a:t>
            </a:r>
            <a:r>
              <a:rPr lang="fr-BE" sz="2400" dirty="0" err="1" smtClean="0"/>
              <a:t>in</a:t>
            </a:r>
            <a:r>
              <a:rPr lang="fr-BE" sz="2400" dirty="0" smtClean="0"/>
              <a:t> 2016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2671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924944"/>
            <a:ext cx="7772400" cy="1362075"/>
          </a:xfrm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GB" sz="3200" b="0" cap="none" dirty="0" smtClean="0">
                <a:solidFill>
                  <a:prstClr val="black"/>
                </a:solidFill>
                <a:ea typeface="+mn-ea"/>
                <a:cs typeface="+mn-cs"/>
              </a:rPr>
              <a:t>U-Multirank: why, what, and how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endParaRPr lang="en-GB" sz="2800" dirty="0" smtClean="0">
              <a:solidFill>
                <a:srgbClr val="183A63"/>
              </a:solidFill>
              <a:latin typeface="Calibri" pitchFamily="34" charset="0"/>
              <a:ea typeface="Cambria" pitchFamily="18" charset="0"/>
              <a:cs typeface="Times New Roman" pitchFamily="18" charset="0"/>
            </a:endParaRPr>
          </a:p>
          <a:p>
            <a:pPr lvl="0">
              <a:spcBef>
                <a:spcPct val="0"/>
              </a:spcBef>
            </a:pPr>
            <a:endParaRPr kumimoji="0" lang="en-US" sz="280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  <p:pic>
        <p:nvPicPr>
          <p:cNvPr id="16" name="Picture 2" descr="http://www.ok.gov/OEM/images/Twitter%20Icon%2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6381327"/>
            <a:ext cx="378101" cy="36004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9673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2400" dirty="0" smtClean="0">
                <a:latin typeface="+mn-lt"/>
              </a:rPr>
              <a:t>Higher education in Europe 2020</a:t>
            </a:r>
            <a:endParaRPr lang="en-GB" sz="2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None/>
            </a:pPr>
            <a:r>
              <a:rPr lang="en-GB" dirty="0"/>
              <a:t>For “Smart, sustainable and inclusive” growth, Europe needs</a:t>
            </a:r>
            <a:r>
              <a:rPr lang="en-GB" dirty="0" smtClean="0"/>
              <a:t>:</a:t>
            </a:r>
          </a:p>
          <a:p>
            <a:pPr>
              <a:lnSpc>
                <a:spcPct val="90000"/>
              </a:lnSpc>
            </a:pPr>
            <a:r>
              <a:rPr lang="en-GB" dirty="0" smtClean="0"/>
              <a:t>(</a:t>
            </a:r>
            <a:r>
              <a:rPr lang="en-GB" sz="2400" dirty="0"/>
              <a:t>More) </a:t>
            </a:r>
            <a:r>
              <a:rPr lang="en-GB" sz="2400" b="1" dirty="0"/>
              <a:t>well-educated graduates</a:t>
            </a:r>
            <a:r>
              <a:rPr lang="en-GB" sz="2400" dirty="0"/>
              <a:t> with the right types of knowledge and skills </a:t>
            </a:r>
            <a:endParaRPr lang="en-GB" sz="2400" dirty="0" smtClean="0"/>
          </a:p>
          <a:p>
            <a:pPr marL="457200" indent="-457200">
              <a:lnSpc>
                <a:spcPct val="90000"/>
              </a:lnSpc>
              <a:buClr>
                <a:srgbClr val="0F5494"/>
              </a:buClr>
            </a:pPr>
            <a:r>
              <a:rPr lang="en-GB" sz="2400" dirty="0" smtClean="0"/>
              <a:t>To </a:t>
            </a:r>
            <a:r>
              <a:rPr lang="en-GB" sz="2400" dirty="0"/>
              <a:t>draw more effectively on the </a:t>
            </a:r>
            <a:r>
              <a:rPr lang="en-GB" sz="2400" b="1" dirty="0"/>
              <a:t>innovation potential</a:t>
            </a:r>
            <a:r>
              <a:rPr lang="en-GB" sz="2400" dirty="0"/>
              <a:t> of higher education institutions and their staff  </a:t>
            </a:r>
            <a:endParaRPr lang="en-GB" sz="2400" dirty="0" smtClean="0"/>
          </a:p>
          <a:p>
            <a:pPr marL="457200" indent="-457200">
              <a:lnSpc>
                <a:spcPct val="90000"/>
              </a:lnSpc>
              <a:buClr>
                <a:srgbClr val="0F5494"/>
              </a:buClr>
            </a:pPr>
            <a:endParaRPr lang="en-GB" sz="2400" u="sng" dirty="0" smtClean="0"/>
          </a:p>
          <a:p>
            <a:pPr marL="457200" indent="-457200">
              <a:lnSpc>
                <a:spcPct val="90000"/>
              </a:lnSpc>
              <a:buClr>
                <a:srgbClr val="0F5494"/>
              </a:buClr>
            </a:pPr>
            <a:r>
              <a:rPr lang="en-GB" sz="2400" u="sng" dirty="0" smtClean="0"/>
              <a:t>Modernisation agenda in higher education </a:t>
            </a:r>
            <a:r>
              <a:rPr lang="en-GB" sz="2400" dirty="0" smtClean="0"/>
              <a:t>– support member states to: </a:t>
            </a:r>
          </a:p>
          <a:p>
            <a:pPr marL="857250" lvl="1" indent="-457200">
              <a:lnSpc>
                <a:spcPct val="90000"/>
              </a:lnSpc>
              <a:buClr>
                <a:srgbClr val="0F5494"/>
              </a:buClr>
            </a:pPr>
            <a:r>
              <a:rPr lang="en-GB" sz="2000" dirty="0" smtClean="0"/>
              <a:t>Increase quality</a:t>
            </a:r>
          </a:p>
          <a:p>
            <a:pPr marL="857250" lvl="1" indent="-457200">
              <a:lnSpc>
                <a:spcPct val="90000"/>
              </a:lnSpc>
              <a:buClr>
                <a:srgbClr val="0F5494"/>
              </a:buClr>
            </a:pPr>
            <a:r>
              <a:rPr lang="en-GB" sz="2000" dirty="0" smtClean="0"/>
              <a:t>Increase transparency</a:t>
            </a:r>
          </a:p>
          <a:p>
            <a:pPr marL="857250" lvl="1" indent="-457200">
              <a:lnSpc>
                <a:spcPct val="90000"/>
              </a:lnSpc>
              <a:buClr>
                <a:srgbClr val="0F5494"/>
              </a:buClr>
            </a:pPr>
            <a:endParaRPr lang="en-GB" sz="2000" dirty="0"/>
          </a:p>
          <a:p>
            <a:endParaRPr lang="en-GB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13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en-GB" sz="2400" dirty="0" smtClean="0"/>
              <a:t>Why support U-Multirank?</a:t>
            </a:r>
            <a:endParaRPr kumimoji="0" lang="en-US" sz="2400" i="0" u="none" strike="noStrike" kern="1200" cap="all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Proposal 2008 to </a:t>
            </a:r>
            <a:r>
              <a:rPr lang="en-GB" dirty="0"/>
              <a:t>increase transparency </a:t>
            </a:r>
          </a:p>
          <a:p>
            <a:pPr lvl="1"/>
            <a:r>
              <a:rPr lang="en-GB" dirty="0"/>
              <a:t>To make informed choices</a:t>
            </a:r>
          </a:p>
          <a:p>
            <a:pPr lvl="1"/>
            <a:r>
              <a:rPr lang="en-GB" dirty="0" smtClean="0"/>
              <a:t>But NOT designed to make European universities appear better</a:t>
            </a:r>
          </a:p>
          <a:p>
            <a:r>
              <a:rPr lang="en-GB" dirty="0" smtClean="0"/>
              <a:t>A feasibility study concluded in 2011 that a multidimensional ranking was feasible</a:t>
            </a:r>
          </a:p>
          <a:p>
            <a:r>
              <a:rPr lang="en-GB" dirty="0" smtClean="0"/>
              <a:t>First ranking 13 May 2014 </a:t>
            </a:r>
            <a:endParaRPr lang="en-GB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3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en-GB" sz="2800" dirty="0" smtClean="0">
                <a:solidFill>
                  <a:srgbClr val="002060"/>
                </a:solidFill>
              </a:rPr>
              <a:t>History</a:t>
            </a:r>
            <a:endParaRPr kumimoji="0" lang="en-US" sz="280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13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Abgerundetes Rechteck 5"/>
          <p:cNvSpPr/>
          <p:nvPr/>
        </p:nvSpPr>
        <p:spPr>
          <a:xfrm>
            <a:off x="323528" y="1772816"/>
            <a:ext cx="8352928" cy="1296144"/>
          </a:xfrm>
          <a:prstGeom prst="round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The “global </a:t>
            </a:r>
            <a:r>
              <a:rPr lang="de-DE" sz="2400" dirty="0" err="1" smtClean="0"/>
              <a:t>system</a:t>
            </a:r>
            <a:r>
              <a:rPr lang="en-US" sz="2400" dirty="0" smtClean="0"/>
              <a:t>”</a:t>
            </a:r>
            <a:r>
              <a:rPr lang="de-DE" sz="2400" dirty="0" smtClean="0"/>
              <a:t> of </a:t>
            </a:r>
            <a:r>
              <a:rPr lang="de-DE" sz="2400" dirty="0" err="1" smtClean="0"/>
              <a:t>higher</a:t>
            </a:r>
            <a:r>
              <a:rPr lang="de-DE" sz="2400" dirty="0" smtClean="0"/>
              <a:t> </a:t>
            </a:r>
            <a:r>
              <a:rPr lang="de-DE" sz="2400" dirty="0" err="1" smtClean="0"/>
              <a:t>education</a:t>
            </a:r>
            <a:r>
              <a:rPr lang="de-DE" sz="2400" dirty="0" smtClean="0"/>
              <a:t>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characterised</a:t>
            </a:r>
            <a:r>
              <a:rPr lang="de-DE" sz="2400" dirty="0" smtClean="0"/>
              <a:t> </a:t>
            </a:r>
            <a:r>
              <a:rPr lang="de-DE" sz="2400" dirty="0" err="1" smtClean="0"/>
              <a:t>by</a:t>
            </a:r>
            <a:r>
              <a:rPr lang="de-DE" sz="2400" dirty="0" smtClean="0"/>
              <a:t> an </a:t>
            </a:r>
          </a:p>
          <a:p>
            <a:pPr algn="ctr"/>
            <a:r>
              <a:rPr lang="de-DE" sz="2400" dirty="0" err="1" smtClean="0"/>
              <a:t>enormous</a:t>
            </a:r>
            <a:r>
              <a:rPr lang="de-DE" sz="2400" dirty="0" smtClean="0"/>
              <a:t> </a:t>
            </a:r>
            <a:r>
              <a:rPr lang="de-DE" sz="2400" dirty="0" err="1" smtClean="0"/>
              <a:t>diversity</a:t>
            </a:r>
            <a:r>
              <a:rPr lang="de-DE" sz="2400" dirty="0" smtClean="0"/>
              <a:t> in </a:t>
            </a:r>
            <a:r>
              <a:rPr lang="de-DE" sz="2400" dirty="0" err="1" smtClean="0"/>
              <a:t>university</a:t>
            </a:r>
            <a:r>
              <a:rPr lang="de-DE" sz="2400" dirty="0" smtClean="0"/>
              <a:t> </a:t>
            </a:r>
            <a:r>
              <a:rPr lang="de-DE" sz="2400" dirty="0" err="1" smtClean="0"/>
              <a:t>profiles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missions</a:t>
            </a:r>
            <a:endParaRPr lang="de-DE" sz="2400" dirty="0"/>
          </a:p>
        </p:txBody>
      </p:sp>
      <p:sp>
        <p:nvSpPr>
          <p:cNvPr id="8" name="Abgerundetes Rechteck 7"/>
          <p:cNvSpPr/>
          <p:nvPr/>
        </p:nvSpPr>
        <p:spPr>
          <a:xfrm>
            <a:off x="323528" y="4365104"/>
            <a:ext cx="8352928" cy="13681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Diverse </a:t>
            </a:r>
            <a:r>
              <a:rPr lang="de-DE" sz="2400" dirty="0" err="1" smtClean="0"/>
              <a:t>preferences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needs</a:t>
            </a:r>
            <a:r>
              <a:rPr lang="de-DE" sz="2400" dirty="0" smtClean="0"/>
              <a:t> of </a:t>
            </a:r>
            <a:r>
              <a:rPr lang="de-DE" sz="2400" dirty="0" err="1" smtClean="0"/>
              <a:t>students</a:t>
            </a:r>
            <a:r>
              <a:rPr lang="de-DE" sz="2400" dirty="0" smtClean="0"/>
              <a:t>, </a:t>
            </a:r>
            <a:r>
              <a:rPr lang="de-DE" sz="2400" dirty="0" err="1" smtClean="0"/>
              <a:t>university</a:t>
            </a:r>
            <a:r>
              <a:rPr lang="de-DE" sz="2400" dirty="0" smtClean="0"/>
              <a:t> </a:t>
            </a:r>
            <a:r>
              <a:rPr lang="de-DE" sz="2400" dirty="0" err="1" smtClean="0"/>
              <a:t>leaders</a:t>
            </a:r>
            <a:r>
              <a:rPr lang="de-DE" sz="2400" dirty="0" smtClean="0"/>
              <a:t>, </a:t>
            </a:r>
            <a:r>
              <a:rPr lang="de-DE" sz="2400" dirty="0" err="1" smtClean="0"/>
              <a:t>academics</a:t>
            </a:r>
            <a:r>
              <a:rPr lang="de-DE" sz="2400" dirty="0" smtClean="0"/>
              <a:t>, </a:t>
            </a:r>
            <a:r>
              <a:rPr lang="de-DE" sz="2400" dirty="0" err="1" smtClean="0"/>
              <a:t>business</a:t>
            </a:r>
            <a:r>
              <a:rPr lang="de-DE" sz="2400" dirty="0" smtClean="0"/>
              <a:t> </a:t>
            </a:r>
            <a:r>
              <a:rPr lang="de-DE" sz="2400" dirty="0" err="1" smtClean="0"/>
              <a:t>and</a:t>
            </a:r>
            <a:r>
              <a:rPr lang="de-DE" sz="2400" dirty="0" smtClean="0"/>
              <a:t> </a:t>
            </a:r>
            <a:r>
              <a:rPr lang="de-DE" sz="2400" dirty="0" err="1" smtClean="0"/>
              <a:t>industry</a:t>
            </a:r>
            <a:r>
              <a:rPr lang="de-DE" sz="2400" dirty="0" smtClean="0"/>
              <a:t>, </a:t>
            </a:r>
            <a:r>
              <a:rPr lang="de-DE" sz="2400" dirty="0" err="1" smtClean="0"/>
              <a:t>governments</a:t>
            </a:r>
            <a:r>
              <a:rPr lang="de-DE" sz="2400" dirty="0" smtClean="0"/>
              <a:t> etc.</a:t>
            </a:r>
            <a:endParaRPr lang="de-DE" sz="2400" dirty="0"/>
          </a:p>
        </p:txBody>
      </p:sp>
      <p:sp>
        <p:nvSpPr>
          <p:cNvPr id="12" name="Ellipse 11"/>
          <p:cNvSpPr/>
          <p:nvPr/>
        </p:nvSpPr>
        <p:spPr>
          <a:xfrm>
            <a:off x="395536" y="2852936"/>
            <a:ext cx="3168352" cy="187220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Different </a:t>
            </a:r>
            <a:r>
              <a:rPr lang="de-DE" dirty="0" err="1" smtClean="0"/>
              <a:t>groups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stakeholders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interested</a:t>
            </a:r>
            <a:r>
              <a:rPr lang="de-DE" dirty="0" smtClean="0"/>
              <a:t> in different </a:t>
            </a:r>
            <a:r>
              <a:rPr lang="de-DE" dirty="0" err="1" smtClean="0"/>
              <a:t>types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performances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universities</a:t>
            </a:r>
            <a:endParaRPr lang="de-DE" dirty="0"/>
          </a:p>
        </p:txBody>
      </p:sp>
      <p:sp>
        <p:nvSpPr>
          <p:cNvPr id="13" name="Ellipse 12"/>
          <p:cNvSpPr/>
          <p:nvPr/>
        </p:nvSpPr>
        <p:spPr>
          <a:xfrm>
            <a:off x="5868144" y="2852936"/>
            <a:ext cx="2592288" cy="1800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But </a:t>
            </a:r>
            <a:r>
              <a:rPr lang="de-DE" dirty="0" err="1" smtClean="0"/>
              <a:t>diversity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not </a:t>
            </a:r>
            <a:r>
              <a:rPr lang="de-DE" dirty="0" err="1" smtClean="0"/>
              <a:t>yet</a:t>
            </a:r>
            <a:r>
              <a:rPr lang="de-DE" dirty="0" smtClean="0"/>
              <a:t> transparent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understood</a:t>
            </a:r>
            <a:endParaRPr lang="de-DE" dirty="0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0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Higher </a:t>
            </a:r>
            <a:r>
              <a:rPr lang="de-DE" sz="2800" dirty="0" err="1" smtClean="0">
                <a:solidFill>
                  <a:srgbClr val="002060"/>
                </a:solidFill>
              </a:rPr>
              <a:t>education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needs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this</a:t>
            </a:r>
            <a:endParaRPr lang="de-DE" sz="2800" dirty="0" smtClean="0">
              <a:solidFill>
                <a:srgbClr val="002060"/>
              </a:solidFill>
            </a:endParaRP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new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kind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of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comparison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endParaRPr kumimoji="0" lang="en-US" sz="280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1" name="Gerade Verbindung 10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Ellipse 31"/>
          <p:cNvSpPr/>
          <p:nvPr/>
        </p:nvSpPr>
        <p:spPr>
          <a:xfrm>
            <a:off x="683568" y="1556792"/>
            <a:ext cx="2313782" cy="113223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200" b="1" dirty="0" smtClean="0"/>
              <a:t>Worldwide</a:t>
            </a:r>
          </a:p>
          <a:p>
            <a:pPr algn="ctr"/>
            <a:r>
              <a:rPr lang="en-GB" sz="2200" b="1" dirty="0" smtClean="0"/>
              <a:t>coverage</a:t>
            </a:r>
            <a:endParaRPr lang="en-GB" sz="2200" b="1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203847" y="1601356"/>
            <a:ext cx="5328593" cy="1015663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r>
              <a:rPr lang="en-US" sz="2000" dirty="0" smtClean="0"/>
              <a:t>In 2014, 62% </a:t>
            </a:r>
            <a:r>
              <a:rPr lang="en-US" sz="2000" dirty="0"/>
              <a:t>of </a:t>
            </a:r>
            <a:r>
              <a:rPr lang="en-GB" sz="2000" dirty="0"/>
              <a:t>U-Multirank</a:t>
            </a:r>
            <a:r>
              <a:rPr lang="en-US" sz="2000" dirty="0"/>
              <a:t> universities are from Europe, </a:t>
            </a:r>
            <a:r>
              <a:rPr lang="en-US" sz="2000" dirty="0" smtClean="0"/>
              <a:t>17% from North America, 14% from Asia and 7% from Africa, Latin America and Oceania</a:t>
            </a:r>
            <a:endParaRPr lang="en-US" sz="2000" dirty="0"/>
          </a:p>
        </p:txBody>
      </p:sp>
      <p:sp>
        <p:nvSpPr>
          <p:cNvPr id="8" name="Ellipse 7"/>
          <p:cNvSpPr/>
          <p:nvPr/>
        </p:nvSpPr>
        <p:spPr>
          <a:xfrm>
            <a:off x="107504" y="2924944"/>
            <a:ext cx="2736304" cy="15841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PhD-awarding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institutions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+ </a:t>
            </a: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universities</a:t>
            </a:r>
            <a:r>
              <a:rPr lang="de-DE" dirty="0" smtClean="0">
                <a:solidFill>
                  <a:schemeClr val="tx1"/>
                </a:solidFill>
              </a:rPr>
              <a:t> of </a:t>
            </a:r>
            <a:r>
              <a:rPr lang="de-DE" dirty="0" err="1" smtClean="0">
                <a:solidFill>
                  <a:schemeClr val="tx1"/>
                </a:solidFill>
              </a:rPr>
              <a:t>applied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sciences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2267744" y="3429000"/>
            <a:ext cx="2736304" cy="15841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small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large </a:t>
            </a:r>
            <a:r>
              <a:rPr lang="de-DE" dirty="0" err="1" smtClean="0">
                <a:solidFill>
                  <a:schemeClr val="tx1"/>
                </a:solidFill>
              </a:rPr>
              <a:t>universities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4355976" y="4077072"/>
            <a:ext cx="2736304" cy="15841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specialised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institutions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comprehensive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universities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6372200" y="4869160"/>
            <a:ext cx="2736304" cy="158417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old</a:t>
            </a:r>
            <a:r>
              <a:rPr lang="de-DE" dirty="0" smtClean="0">
                <a:solidFill>
                  <a:schemeClr val="tx1"/>
                </a:solidFill>
              </a:rPr>
              <a:t> (</a:t>
            </a:r>
            <a:r>
              <a:rPr lang="de-DE" dirty="0" err="1" smtClean="0">
                <a:solidFill>
                  <a:schemeClr val="tx1"/>
                </a:solidFill>
              </a:rPr>
              <a:t>pre</a:t>
            </a:r>
            <a:r>
              <a:rPr lang="de-DE" dirty="0" smtClean="0">
                <a:solidFill>
                  <a:schemeClr val="tx1"/>
                </a:solidFill>
              </a:rPr>
              <a:t> 1870)</a:t>
            </a: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+</a:t>
            </a:r>
          </a:p>
          <a:p>
            <a:pPr algn="ctr"/>
            <a:r>
              <a:rPr lang="de-DE" dirty="0" err="1" smtClean="0">
                <a:solidFill>
                  <a:schemeClr val="tx1"/>
                </a:solidFill>
              </a:rPr>
              <a:t>young</a:t>
            </a:r>
            <a:r>
              <a:rPr lang="de-DE" dirty="0" smtClean="0">
                <a:solidFill>
                  <a:schemeClr val="tx1"/>
                </a:solidFill>
              </a:rPr>
              <a:t> </a:t>
            </a:r>
            <a:r>
              <a:rPr lang="de-DE" dirty="0" err="1" smtClean="0">
                <a:solidFill>
                  <a:schemeClr val="tx1"/>
                </a:solidFill>
              </a:rPr>
              <a:t>institutions</a:t>
            </a:r>
            <a:endParaRPr lang="de-DE" dirty="0" smtClean="0">
              <a:solidFill>
                <a:schemeClr val="tx1"/>
              </a:solidFill>
            </a:endParaRPr>
          </a:p>
          <a:p>
            <a:pPr algn="ctr"/>
            <a:r>
              <a:rPr lang="de-DE" dirty="0" smtClean="0">
                <a:solidFill>
                  <a:schemeClr val="tx1"/>
                </a:solidFill>
              </a:rPr>
              <a:t>(after 1980)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U-Multirank </a:t>
            </a:r>
            <a:r>
              <a:rPr lang="de-DE" sz="2800" dirty="0" err="1" smtClean="0">
                <a:solidFill>
                  <a:srgbClr val="002060"/>
                </a:solidFill>
              </a:rPr>
              <a:t>offers</a:t>
            </a:r>
            <a:r>
              <a:rPr lang="de-DE" sz="2800" dirty="0" smtClean="0">
                <a:solidFill>
                  <a:srgbClr val="002060"/>
                </a:solidFill>
              </a:rPr>
              <a:t> a global </a:t>
            </a:r>
            <a:r>
              <a:rPr lang="de-DE" sz="2800" dirty="0" err="1" smtClean="0">
                <a:solidFill>
                  <a:srgbClr val="002060"/>
                </a:solidFill>
              </a:rPr>
              <a:t>view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of</a:t>
            </a:r>
            <a:r>
              <a:rPr lang="de-DE" sz="2800" dirty="0" smtClean="0">
                <a:solidFill>
                  <a:srgbClr val="002060"/>
                </a:solidFill>
              </a:rPr>
              <a:t> a large </a:t>
            </a:r>
            <a:r>
              <a:rPr lang="de-DE" sz="2800" dirty="0" err="1" smtClean="0">
                <a:solidFill>
                  <a:srgbClr val="002060"/>
                </a:solidFill>
              </a:rPr>
              <a:t>variety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of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university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profiles</a:t>
            </a:r>
            <a:endParaRPr lang="de-DE" sz="2800" dirty="0" smtClean="0">
              <a:solidFill>
                <a:srgbClr val="002060"/>
              </a:solidFill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  <p:sp>
        <p:nvSpPr>
          <p:cNvPr id="19" name="Abgerundetes Rechteck 15"/>
          <p:cNvSpPr/>
          <p:nvPr/>
        </p:nvSpPr>
        <p:spPr>
          <a:xfrm>
            <a:off x="107504" y="5229200"/>
            <a:ext cx="475252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 err="1" smtClean="0"/>
              <a:t>Latin</a:t>
            </a:r>
            <a:r>
              <a:rPr lang="de-DE" b="1" i="1" dirty="0" smtClean="0"/>
              <a:t> </a:t>
            </a:r>
            <a:r>
              <a:rPr lang="de-DE" b="1" i="1" dirty="0" err="1" smtClean="0"/>
              <a:t>America</a:t>
            </a:r>
            <a:r>
              <a:rPr lang="de-DE" b="1" i="1" dirty="0" smtClean="0"/>
              <a:t> in U-Multirank 2014</a:t>
            </a:r>
          </a:p>
          <a:p>
            <a:pPr algn="ctr"/>
            <a:r>
              <a:rPr lang="de-DE" dirty="0" smtClean="0"/>
              <a:t>13 </a:t>
            </a:r>
            <a:r>
              <a:rPr lang="de-DE" dirty="0" err="1" smtClean="0"/>
              <a:t>institutions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publicly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        (9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Brazil</a:t>
            </a:r>
            <a:r>
              <a:rPr lang="de-DE" dirty="0" smtClean="0"/>
              <a:t>),</a:t>
            </a:r>
          </a:p>
          <a:p>
            <a:pPr algn="ctr"/>
            <a:r>
              <a:rPr lang="de-DE" dirty="0" smtClean="0"/>
              <a:t>11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full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set</a:t>
            </a:r>
            <a:r>
              <a:rPr lang="de-DE" dirty="0" smtClean="0"/>
              <a:t> incl. </a:t>
            </a:r>
            <a:r>
              <a:rPr lang="de-DE" dirty="0" err="1" smtClean="0"/>
              <a:t>self-reported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    (3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Brazil</a:t>
            </a:r>
            <a:r>
              <a:rPr lang="de-DE" dirty="0" smtClean="0"/>
              <a:t>)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3203847" y="1909132"/>
            <a:ext cx="5328593" cy="400110"/>
          </a:xfrm>
          <a:prstGeom prst="rect">
            <a:avLst/>
          </a:prstGeom>
          <a:noFill/>
          <a:ln>
            <a:solidFill>
              <a:schemeClr val="bg1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 sz="2000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Example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profile</a:t>
            </a:r>
            <a:r>
              <a:rPr lang="de-DE" sz="2800" dirty="0" smtClean="0">
                <a:solidFill>
                  <a:srgbClr val="002060"/>
                </a:solidFill>
              </a:rPr>
              <a:t> in U-Multirank</a:t>
            </a:r>
          </a:p>
        </p:txBody>
      </p:sp>
      <p:cxnSp>
        <p:nvCxnSpPr>
          <p:cNvPr id="14" name="Gerade Verbindung 13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  <p:pic>
        <p:nvPicPr>
          <p:cNvPr id="2050" name="Picture 2" descr="http://www.umultirank.org/phantom/28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28800"/>
            <a:ext cx="7344816" cy="5129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911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8</a:t>
            </a:fld>
            <a:endParaRPr lang="en-GB" dirty="0"/>
          </a:p>
        </p:txBody>
      </p:sp>
      <p:graphicFrame>
        <p:nvGraphicFramePr>
          <p:cNvPr id="5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359264"/>
              </p:ext>
            </p:extLst>
          </p:nvPr>
        </p:nvGraphicFramePr>
        <p:xfrm>
          <a:off x="1547664" y="4620736"/>
          <a:ext cx="6096000" cy="111252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0" dirty="0" smtClean="0"/>
                        <a:t>Teaching and learning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0" dirty="0" smtClean="0"/>
                        <a:t>Research</a:t>
                      </a:r>
                      <a:endParaRPr lang="en-GB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Knowledge transfer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International orientation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Regional engagement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</a:t>
                      </a:r>
                      <a:endParaRPr lang="en-GB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Abgerundetes Rechteck 5"/>
          <p:cNvSpPr/>
          <p:nvPr/>
        </p:nvSpPr>
        <p:spPr>
          <a:xfrm>
            <a:off x="1475656" y="1988840"/>
            <a:ext cx="61926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“University X </a:t>
            </a:r>
            <a:r>
              <a:rPr lang="de-DE" sz="2400" dirty="0" err="1" smtClean="0"/>
              <a:t>is</a:t>
            </a:r>
            <a:r>
              <a:rPr lang="de-DE" sz="2400" dirty="0" smtClean="0"/>
              <a:t>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fifth</a:t>
            </a:r>
            <a:r>
              <a:rPr lang="de-DE" sz="2400" dirty="0" smtClean="0"/>
              <a:t> </a:t>
            </a:r>
            <a:r>
              <a:rPr lang="de-DE" sz="2400" dirty="0" err="1" smtClean="0"/>
              <a:t>best</a:t>
            </a:r>
            <a:r>
              <a:rPr lang="de-DE" sz="2400" dirty="0" smtClean="0"/>
              <a:t> in </a:t>
            </a:r>
            <a:r>
              <a:rPr lang="de-DE" sz="2400" dirty="0" err="1" smtClean="0"/>
              <a:t>the</a:t>
            </a:r>
            <a:r>
              <a:rPr lang="de-DE" sz="2400" dirty="0" smtClean="0"/>
              <a:t> </a:t>
            </a:r>
            <a:r>
              <a:rPr lang="de-DE" sz="2400" dirty="0" err="1" smtClean="0"/>
              <a:t>world</a:t>
            </a:r>
            <a:r>
              <a:rPr lang="en-US" sz="2400" dirty="0" smtClean="0"/>
              <a:t>”</a:t>
            </a:r>
            <a:endParaRPr lang="de-DE" sz="24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475656" y="3356992"/>
            <a:ext cx="6192688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Multi-dimensional ranking: ranks on 30 individual indicators (performance measures) in five dimensions of performance</a:t>
            </a:r>
          </a:p>
        </p:txBody>
      </p:sp>
      <p:sp>
        <p:nvSpPr>
          <p:cNvPr id="8" name="Multiplizieren 7"/>
          <p:cNvSpPr/>
          <p:nvPr/>
        </p:nvSpPr>
        <p:spPr>
          <a:xfrm>
            <a:off x="3707904" y="1412776"/>
            <a:ext cx="1728192" cy="1800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3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A </a:t>
            </a:r>
            <a:r>
              <a:rPr lang="en-GB" sz="2800" dirty="0" smtClean="0">
                <a:solidFill>
                  <a:srgbClr val="002060"/>
                </a:solidFill>
              </a:rPr>
              <a:t>new </a:t>
            </a:r>
            <a:r>
              <a:rPr lang="de-DE" sz="2800" dirty="0" err="1" smtClean="0">
                <a:solidFill>
                  <a:srgbClr val="002060"/>
                </a:solidFill>
              </a:rPr>
              <a:t>instrument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to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noProof="1" smtClean="0">
                <a:solidFill>
                  <a:srgbClr val="002060"/>
                </a:solidFill>
              </a:rPr>
              <a:t>compare</a:t>
            </a:r>
          </a:p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university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performance</a:t>
            </a:r>
            <a:endParaRPr kumimoji="0" lang="en-US" sz="280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4" name="Gerade Verbindung 13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fik 14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18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3BD5-9221-4F1F-9B9B-EB523DBEAFD0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Abgerundetes Rechteck 5"/>
          <p:cNvSpPr/>
          <p:nvPr/>
        </p:nvSpPr>
        <p:spPr>
          <a:xfrm>
            <a:off x="1475656" y="2060848"/>
            <a:ext cx="619268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 smtClean="0"/>
              <a:t>“</a:t>
            </a:r>
            <a:r>
              <a:rPr lang="de-DE" sz="2400" dirty="0" err="1" smtClean="0"/>
              <a:t>Indicator</a:t>
            </a:r>
            <a:r>
              <a:rPr lang="de-DE" sz="2400" dirty="0" smtClean="0"/>
              <a:t> 1 </a:t>
            </a:r>
            <a:r>
              <a:rPr lang="de-DE" sz="2400" dirty="0" err="1" smtClean="0"/>
              <a:t>counts</a:t>
            </a:r>
            <a:r>
              <a:rPr lang="de-DE" sz="2400" dirty="0" smtClean="0"/>
              <a:t> for  20%, </a:t>
            </a:r>
            <a:r>
              <a:rPr lang="de-DE" sz="2400" dirty="0" err="1" smtClean="0"/>
              <a:t>indicator</a:t>
            </a:r>
            <a:r>
              <a:rPr lang="de-DE" sz="2400" dirty="0" smtClean="0"/>
              <a:t> 2 for 30%, etc., </a:t>
            </a:r>
            <a:r>
              <a:rPr lang="de-DE" sz="2400" dirty="0" err="1" smtClean="0"/>
              <a:t>altogether</a:t>
            </a:r>
            <a:r>
              <a:rPr lang="de-DE" sz="2400" dirty="0" smtClean="0"/>
              <a:t> </a:t>
            </a:r>
            <a:r>
              <a:rPr lang="de-DE" sz="2400" dirty="0" err="1" smtClean="0"/>
              <a:t>this</a:t>
            </a:r>
            <a:r>
              <a:rPr lang="de-DE" sz="2400" dirty="0" smtClean="0"/>
              <a:t> </a:t>
            </a:r>
            <a:r>
              <a:rPr lang="de-DE" sz="2400" dirty="0" err="1" smtClean="0"/>
              <a:t>leads</a:t>
            </a:r>
            <a:r>
              <a:rPr lang="de-DE" sz="2400" dirty="0" smtClean="0"/>
              <a:t> </a:t>
            </a:r>
            <a:r>
              <a:rPr lang="de-DE" sz="2400" dirty="0" err="1" smtClean="0"/>
              <a:t>to</a:t>
            </a:r>
            <a:r>
              <a:rPr lang="de-DE" sz="2400" dirty="0" smtClean="0"/>
              <a:t> a score </a:t>
            </a:r>
            <a:r>
              <a:rPr lang="de-DE" sz="2400" dirty="0" err="1" smtClean="0"/>
              <a:t>of</a:t>
            </a:r>
            <a:r>
              <a:rPr lang="de-DE" sz="2400" dirty="0" smtClean="0"/>
              <a:t> X</a:t>
            </a:r>
            <a:r>
              <a:rPr lang="en-US" sz="2400" dirty="0" smtClean="0"/>
              <a:t>”</a:t>
            </a:r>
            <a:endParaRPr lang="de-DE" sz="2400" dirty="0"/>
          </a:p>
        </p:txBody>
      </p:sp>
      <p:sp>
        <p:nvSpPr>
          <p:cNvPr id="7" name="Abgerundetes Rechteck 6"/>
          <p:cNvSpPr/>
          <p:nvPr/>
        </p:nvSpPr>
        <p:spPr>
          <a:xfrm>
            <a:off x="1475656" y="3284984"/>
            <a:ext cx="61926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No composite overall scores, transparency lost if scores are weighted / added </a:t>
            </a:r>
            <a:endParaRPr lang="en-GB" sz="2400" dirty="0"/>
          </a:p>
        </p:txBody>
      </p:sp>
      <p:sp>
        <p:nvSpPr>
          <p:cNvPr id="8" name="Abgerundetes Rechteck 7"/>
          <p:cNvSpPr/>
          <p:nvPr/>
        </p:nvSpPr>
        <p:spPr>
          <a:xfrm>
            <a:off x="1475656" y="4869160"/>
            <a:ext cx="6192688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/>
              <a:t>User-driven: user decides on areas of performance to compare (and on the kind of university to be compared) – YOUR WAY!</a:t>
            </a:r>
            <a:endParaRPr lang="en-GB" sz="2400" dirty="0"/>
          </a:p>
        </p:txBody>
      </p:sp>
      <p:sp>
        <p:nvSpPr>
          <p:cNvPr id="11" name="Multiplizieren 10"/>
          <p:cNvSpPr/>
          <p:nvPr/>
        </p:nvSpPr>
        <p:spPr>
          <a:xfrm>
            <a:off x="3707904" y="1484784"/>
            <a:ext cx="1728192" cy="18002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Titel 2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>
              <a:spcBef>
                <a:spcPct val="0"/>
              </a:spcBef>
            </a:pPr>
            <a:r>
              <a:rPr lang="de-DE" sz="2800" dirty="0" smtClean="0">
                <a:solidFill>
                  <a:srgbClr val="002060"/>
                </a:solidFill>
              </a:rPr>
              <a:t>A </a:t>
            </a:r>
            <a:r>
              <a:rPr lang="en-GB" sz="2800" dirty="0" smtClean="0">
                <a:solidFill>
                  <a:srgbClr val="002060"/>
                </a:solidFill>
              </a:rPr>
              <a:t>new </a:t>
            </a:r>
            <a:r>
              <a:rPr lang="de-DE" sz="2800" dirty="0" err="1" smtClean="0">
                <a:solidFill>
                  <a:srgbClr val="002060"/>
                </a:solidFill>
              </a:rPr>
              <a:t>instrument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to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noProof="1" smtClean="0">
                <a:solidFill>
                  <a:srgbClr val="002060"/>
                </a:solidFill>
              </a:rPr>
              <a:t>compare</a:t>
            </a:r>
          </a:p>
          <a:p>
            <a:pPr lvl="0">
              <a:spcBef>
                <a:spcPct val="0"/>
              </a:spcBef>
            </a:pPr>
            <a:r>
              <a:rPr lang="de-DE" sz="2800" dirty="0" err="1" smtClean="0">
                <a:solidFill>
                  <a:srgbClr val="002060"/>
                </a:solidFill>
              </a:rPr>
              <a:t>university</a:t>
            </a:r>
            <a:r>
              <a:rPr lang="de-DE" sz="2800" dirty="0" smtClean="0">
                <a:solidFill>
                  <a:srgbClr val="002060"/>
                </a:solidFill>
              </a:rPr>
              <a:t> </a:t>
            </a:r>
            <a:r>
              <a:rPr lang="de-DE" sz="2800" dirty="0" err="1" smtClean="0">
                <a:solidFill>
                  <a:srgbClr val="002060"/>
                </a:solidFill>
              </a:rPr>
              <a:t>performance</a:t>
            </a:r>
            <a:endParaRPr kumimoji="0" lang="en-US" sz="2800" i="0" u="none" strike="noStrike" kern="1200" cap="all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3" name="Gerade Verbindung 12"/>
          <p:cNvCxnSpPr/>
          <p:nvPr/>
        </p:nvCxnSpPr>
        <p:spPr>
          <a:xfrm>
            <a:off x="509572" y="1340768"/>
            <a:ext cx="7992888" cy="0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Grafik 13" descr="U-Multirank logo with tagline_rgb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79252" y="197440"/>
            <a:ext cx="3281180" cy="9993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52ff0d06-7164-4fbf-b927-05a08a13b5ec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665</TotalTime>
  <Words>931</Words>
  <Application>Microsoft Office PowerPoint</Application>
  <PresentationFormat>Apresentação na tela (4:3)</PresentationFormat>
  <Paragraphs>172</Paragraphs>
  <Slides>16</Slides>
  <Notes>16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Cambria</vt:lpstr>
      <vt:lpstr>Times New Roman</vt:lpstr>
      <vt:lpstr>Office Theme</vt:lpstr>
      <vt:lpstr>The world’s first global,  multi-dimensional, user-driven university* ranking (* includes all higher education institutions)  Jordi Curell Director Higher education and international affairs Education and Culture Directorate-General European Commission</vt:lpstr>
      <vt:lpstr>U-Multirank: why, what, and how</vt:lpstr>
      <vt:lpstr>Higher education in Europe 2020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Some U-Multirank results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University of Twente - ICTS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File</dc:creator>
  <cp:lastModifiedBy>Claudete Lampert Gruginskie</cp:lastModifiedBy>
  <cp:revision>149</cp:revision>
  <cp:lastPrinted>2014-09-08T09:42:22Z</cp:lastPrinted>
  <dcterms:created xsi:type="dcterms:W3CDTF">2014-05-02T08:09:38Z</dcterms:created>
  <dcterms:modified xsi:type="dcterms:W3CDTF">2014-09-15T14:21:12Z</dcterms:modified>
</cp:coreProperties>
</file>